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9" r:id="rId1"/>
  </p:sldMasterIdLst>
  <p:sldIdLst>
    <p:sldId id="275" r:id="rId2"/>
    <p:sldId id="257" r:id="rId3"/>
    <p:sldId id="258" r:id="rId4"/>
    <p:sldId id="260" r:id="rId5"/>
    <p:sldId id="273" r:id="rId6"/>
    <p:sldId id="277" r:id="rId7"/>
    <p:sldId id="278" r:id="rId8"/>
    <p:sldId id="261" r:id="rId9"/>
    <p:sldId id="262" r:id="rId10"/>
    <p:sldId id="263" r:id="rId11"/>
    <p:sldId id="264" r:id="rId12"/>
    <p:sldId id="265" r:id="rId13"/>
    <p:sldId id="266" r:id="rId14"/>
    <p:sldId id="267" r:id="rId15"/>
    <p:sldId id="268" r:id="rId16"/>
    <p:sldId id="269" r:id="rId17"/>
    <p:sldId id="270" r:id="rId18"/>
    <p:sldId id="271" r:id="rId19"/>
    <p:sldId id="272"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041C"/>
    <a:srgbClr val="D827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3" d="100"/>
          <a:sy n="73" d="100"/>
        </p:scale>
        <p:origin x="61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6/26/2023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661638968"/>
      </p:ext>
    </p:extLst>
  </p:cSld>
  <p:clrMapOvr>
    <a:masterClrMapping/>
  </p:clrMapOvr>
  <mc:AlternateContent xmlns:mc="http://schemas.openxmlformats.org/markup-compatibility/2006" xmlns:p14="http://schemas.microsoft.com/office/powerpoint/2010/main">
    <mc:Choice Requires="p14">
      <p:transition spd="slow" p14:dur="2250">
        <p:split orient="vert"/>
      </p:transition>
    </mc:Choice>
    <mc:Fallback xmlns="">
      <p:transition spd="slow">
        <p:split orient="vert"/>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6/26/2023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63266015"/>
      </p:ext>
    </p:extLst>
  </p:cSld>
  <p:clrMapOvr>
    <a:masterClrMapping/>
  </p:clrMapOvr>
  <mc:AlternateContent xmlns:mc="http://schemas.openxmlformats.org/markup-compatibility/2006" xmlns:p14="http://schemas.microsoft.com/office/powerpoint/2010/main">
    <mc:Choice Requires="p14">
      <p:transition spd="slow" p14:dur="2250">
        <p:split orient="vert"/>
      </p:transition>
    </mc:Choice>
    <mc:Fallback xmlns="">
      <p:transition spd="slow">
        <p:split orient="vert"/>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6/26/2023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671421668"/>
      </p:ext>
    </p:extLst>
  </p:cSld>
  <p:clrMapOvr>
    <a:masterClrMapping/>
  </p:clrMapOvr>
  <mc:AlternateContent xmlns:mc="http://schemas.openxmlformats.org/markup-compatibility/2006" xmlns:p14="http://schemas.microsoft.com/office/powerpoint/2010/main">
    <mc:Choice Requires="p14">
      <p:transition spd="slow" p14:dur="2250">
        <p:split orient="vert"/>
      </p:transition>
    </mc:Choice>
    <mc:Fallback xmlns="">
      <p:transition spd="slow">
        <p:split orient="vert"/>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6/26/2023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4045515645"/>
      </p:ext>
    </p:extLst>
  </p:cSld>
  <p:clrMapOvr>
    <a:masterClrMapping/>
  </p:clrMapOvr>
  <mc:AlternateContent xmlns:mc="http://schemas.openxmlformats.org/markup-compatibility/2006" xmlns:p14="http://schemas.microsoft.com/office/powerpoint/2010/main">
    <mc:Choice Requires="p14">
      <p:transition spd="slow" p14:dur="2250">
        <p:split orient="vert"/>
      </p:transition>
    </mc:Choice>
    <mc:Fallback xmlns="">
      <p:transition spd="slow">
        <p:split orient="vert"/>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6/26/2023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423116347"/>
      </p:ext>
    </p:extLst>
  </p:cSld>
  <p:clrMapOvr>
    <a:masterClrMapping/>
  </p:clrMapOvr>
  <mc:AlternateContent xmlns:mc="http://schemas.openxmlformats.org/markup-compatibility/2006" xmlns:p14="http://schemas.microsoft.com/office/powerpoint/2010/main">
    <mc:Choice Requires="p14">
      <p:transition spd="slow" p14:dur="2250">
        <p:split orient="vert"/>
      </p:transition>
    </mc:Choice>
    <mc:Fallback xmlns="">
      <p:transition spd="slow">
        <p:split orient="vert"/>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smtClean="0"/>
              <a:t>6/26/2023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4268615061"/>
      </p:ext>
    </p:extLst>
  </p:cSld>
  <p:clrMapOvr>
    <a:masterClrMapping/>
  </p:clrMapOvr>
  <mc:AlternateContent xmlns:mc="http://schemas.openxmlformats.org/markup-compatibility/2006" xmlns:p14="http://schemas.microsoft.com/office/powerpoint/2010/main">
    <mc:Choice Requires="p14">
      <p:transition spd="slow" p14:dur="2250">
        <p:split orient="vert"/>
      </p:transition>
    </mc:Choice>
    <mc:Fallback xmlns="">
      <p:transition spd="slow">
        <p:split orient="vert"/>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smtClean="0"/>
              <a:t>6/26/2023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778466640"/>
      </p:ext>
    </p:extLst>
  </p:cSld>
  <p:clrMapOvr>
    <a:masterClrMapping/>
  </p:clrMapOvr>
  <mc:AlternateContent xmlns:mc="http://schemas.openxmlformats.org/markup-compatibility/2006" xmlns:p14="http://schemas.microsoft.com/office/powerpoint/2010/main">
    <mc:Choice Requires="p14">
      <p:transition spd="slow" p14:dur="2250">
        <p:split orient="vert"/>
      </p:transition>
    </mc:Choice>
    <mc:Fallback xmlns="">
      <p:transition spd="slow">
        <p:split orient="vert"/>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6/26/2023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831798254"/>
      </p:ext>
    </p:extLst>
  </p:cSld>
  <p:clrMapOvr>
    <a:masterClrMapping/>
  </p:clrMapOvr>
  <mc:AlternateContent xmlns:mc="http://schemas.openxmlformats.org/markup-compatibility/2006" xmlns:p14="http://schemas.microsoft.com/office/powerpoint/2010/main">
    <mc:Choice Requires="p14">
      <p:transition spd="slow" p14:dur="2250">
        <p:split orient="vert"/>
      </p:transition>
    </mc:Choice>
    <mc:Fallback xmlns="">
      <p:transition spd="slow">
        <p:split orient="vert"/>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smtClean="0"/>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6/26/2023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838493354"/>
      </p:ext>
    </p:extLst>
  </p:cSld>
  <p:clrMapOvr>
    <a:masterClrMapping/>
  </p:clrMapOvr>
  <mc:AlternateContent xmlns:mc="http://schemas.openxmlformats.org/markup-compatibility/2006" xmlns:p14="http://schemas.microsoft.com/office/powerpoint/2010/main">
    <mc:Choice Requires="p14">
      <p:transition spd="slow" p14:dur="2250">
        <p:split orient="vert"/>
      </p:transition>
    </mc:Choice>
    <mc:Fallback xmlns="">
      <p:transition spd="slow">
        <p:split orient="vert"/>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6/26/2023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455531674"/>
      </p:ext>
    </p:extLst>
  </p:cSld>
  <p:clrMapOvr>
    <a:masterClrMapping/>
  </p:clrMapOvr>
  <mc:AlternateContent xmlns:mc="http://schemas.openxmlformats.org/markup-compatibility/2006" xmlns:p14="http://schemas.microsoft.com/office/powerpoint/2010/main">
    <mc:Choice Requires="p14">
      <p:transition spd="slow" p14:dur="2250">
        <p:split orient="vert"/>
      </p:transition>
    </mc:Choice>
    <mc:Fallback xmlns="">
      <p:transition spd="slow">
        <p:split orient="vert"/>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smtClean="0"/>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t>6/26/2023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362819926"/>
      </p:ext>
    </p:extLst>
  </p:cSld>
  <p:clrMapOvr>
    <a:masterClrMapping/>
  </p:clrMapOvr>
  <mc:AlternateContent xmlns:mc="http://schemas.openxmlformats.org/markup-compatibility/2006" xmlns:p14="http://schemas.microsoft.com/office/powerpoint/2010/main">
    <mc:Choice Requires="p14">
      <p:transition spd="slow" p14:dur="2250">
        <p:split orient="vert"/>
      </p:transition>
    </mc:Choice>
    <mc:Fallback xmlns="">
      <p:transition spd="slow">
        <p:split orient="vert"/>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t>6/26/2023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403980703"/>
      </p:ext>
    </p:extLst>
  </p:cSld>
  <p:clrMapOvr>
    <a:masterClrMapping/>
  </p:clrMapOvr>
  <mc:AlternateContent xmlns:mc="http://schemas.openxmlformats.org/markup-compatibility/2006" xmlns:p14="http://schemas.microsoft.com/office/powerpoint/2010/main">
    <mc:Choice Requires="p14">
      <p:transition spd="slow" p14:dur="2250">
        <p:split orient="vert"/>
      </p:transition>
    </mc:Choice>
    <mc:Fallback xmlns="">
      <p:transition spd="slow">
        <p:split orient="vert"/>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t>6/26/2023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864329621"/>
      </p:ext>
    </p:extLst>
  </p:cSld>
  <p:clrMapOvr>
    <a:masterClrMapping/>
  </p:clrMapOvr>
  <mc:AlternateContent xmlns:mc="http://schemas.openxmlformats.org/markup-compatibility/2006" xmlns:p14="http://schemas.microsoft.com/office/powerpoint/2010/main">
    <mc:Choice Requires="p14">
      <p:transition spd="slow" p14:dur="2250">
        <p:split orient="vert"/>
      </p:transition>
    </mc:Choice>
    <mc:Fallback xmlns="">
      <p:transition spd="slow">
        <p:split orient="vert"/>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t>6/26/2023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827239035"/>
      </p:ext>
    </p:extLst>
  </p:cSld>
  <p:clrMapOvr>
    <a:masterClrMapping/>
  </p:clrMapOvr>
  <mc:AlternateContent xmlns:mc="http://schemas.openxmlformats.org/markup-compatibility/2006" xmlns:p14="http://schemas.microsoft.com/office/powerpoint/2010/main">
    <mc:Choice Requires="p14">
      <p:transition spd="slow" p14:dur="2250">
        <p:split orient="vert"/>
      </p:transition>
    </mc:Choice>
    <mc:Fallback xmlns="">
      <p:transition spd="slow">
        <p:split orient="vert"/>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48A87A34-81AB-432B-8DAE-1953F412C126}" type="datetimeFigureOut">
              <a:rPr lang="en-US" smtClean="0"/>
              <a:t>6/26/2023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501108267"/>
      </p:ext>
    </p:extLst>
  </p:cSld>
  <p:clrMapOvr>
    <a:masterClrMapping/>
  </p:clrMapOvr>
  <mc:AlternateContent xmlns:mc="http://schemas.openxmlformats.org/markup-compatibility/2006" xmlns:p14="http://schemas.microsoft.com/office/powerpoint/2010/main">
    <mc:Choice Requires="p14">
      <p:transition spd="slow" p14:dur="2250">
        <p:split orient="vert"/>
      </p:transition>
    </mc:Choice>
    <mc:Fallback xmlns="">
      <p:transition spd="slow">
        <p:split orient="vert"/>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smtClean="0"/>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6/26/2023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405779801"/>
      </p:ext>
    </p:extLst>
  </p:cSld>
  <p:clrMapOvr>
    <a:masterClrMapping/>
  </p:clrMapOvr>
  <mc:AlternateContent xmlns:mc="http://schemas.openxmlformats.org/markup-compatibility/2006" xmlns:p14="http://schemas.microsoft.com/office/powerpoint/2010/main">
    <mc:Choice Requires="p14">
      <p:transition spd="slow" p14:dur="2250">
        <p:split orient="vert"/>
      </p:transition>
    </mc:Choice>
    <mc:Fallback xmlns="">
      <p:transition spd="slow">
        <p:split orient="vert"/>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6/26/2023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477881961"/>
      </p:ext>
    </p:extLst>
  </p:cSld>
  <p:clrMapOvr>
    <a:masterClrMapping/>
  </p:clrMapOvr>
  <mc:AlternateContent xmlns:mc="http://schemas.openxmlformats.org/markup-compatibility/2006" xmlns:p14="http://schemas.microsoft.com/office/powerpoint/2010/main">
    <mc:Choice Requires="p14">
      <p:transition spd="slow" p14:dur="2250">
        <p:split orient="vert"/>
      </p:transition>
    </mc:Choice>
    <mc:Fallback xmlns="">
      <p:transition spd="slow">
        <p:split orient="vert"/>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48A87A34-81AB-432B-8DAE-1953F412C126}" type="datetimeFigureOut">
              <a:rPr lang="en-US" smtClean="0"/>
              <a:pPr/>
              <a:t>6/26/2023</a:t>
            </a:fld>
            <a:endParaRPr lang="en-US"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556697197"/>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 id="2147483683" r:id="rId14"/>
    <p:sldLayoutId id="2147483684" r:id="rId15"/>
    <p:sldLayoutId id="2147483685" r:id="rId16"/>
    <p:sldLayoutId id="2147483686" r:id="rId17"/>
  </p:sldLayoutIdLst>
  <mc:AlternateContent xmlns:mc="http://schemas.openxmlformats.org/markup-compatibility/2006" xmlns:p14="http://schemas.microsoft.com/office/powerpoint/2010/main">
    <mc:Choice Requires="p14">
      <p:transition spd="slow" p14:dur="2250">
        <p:split orient="vert"/>
      </p:transition>
    </mc:Choice>
    <mc:Fallback xmlns="">
      <p:transition spd="slow">
        <p:split orient="vert"/>
      </p:transition>
    </mc:Fallback>
  </mc:AlternateContent>
  <p:timing>
    <p:tnLst>
      <p:par>
        <p:cTn id="1" dur="indefinite" restart="never" nodeType="tmRoot"/>
      </p:par>
    </p:tnLst>
  </p:timing>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7"/>
            <a:ext cx="10364451" cy="5481837"/>
          </a:xfrm>
        </p:spPr>
        <p:txBody>
          <a:bodyPr/>
          <a:lstStyle/>
          <a:p>
            <a:r>
              <a:rPr lang="fa-IR" dirty="0" smtClean="0"/>
              <a:t>دانشگاه علوم پزشکی و خدمات بهداشتی درمانی استان سمنان </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60320" y="457200"/>
            <a:ext cx="1528354" cy="1410789"/>
          </a:xfrm>
          <a:prstGeom prst="rect">
            <a:avLst/>
          </a:prstGeom>
        </p:spPr>
      </p:pic>
    </p:spTree>
    <p:extLst>
      <p:ext uri="{BB962C8B-B14F-4D97-AF65-F5344CB8AC3E}">
        <p14:creationId xmlns:p14="http://schemas.microsoft.com/office/powerpoint/2010/main" val="1055170891"/>
      </p:ext>
    </p:extLst>
  </p:cSld>
  <p:clrMapOvr>
    <a:masterClrMapping/>
  </p:clrMapOvr>
  <mc:AlternateContent xmlns:mc="http://schemas.openxmlformats.org/markup-compatibility/2006" xmlns:p14="http://schemas.microsoft.com/office/powerpoint/2010/main">
    <mc:Choice Requires="p14">
      <p:transition spd="slow" p14:dur="2250">
        <p:split orient="vert"/>
      </p:transition>
    </mc:Choice>
    <mc:Fallback xmlns="">
      <p:transition spd="slow">
        <p:split orient="ver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8615" y="1062674"/>
            <a:ext cx="11163869" cy="4669868"/>
          </a:xfrm>
          <a:prstGeom prst="rect">
            <a:avLst/>
          </a:prstGeom>
        </p:spPr>
        <p:txBody>
          <a:bodyPr wrap="square">
            <a:spAutoFit/>
          </a:bodyPr>
          <a:lstStyle/>
          <a:p>
            <a:pPr algn="justLow" rtl="1">
              <a:lnSpc>
                <a:spcPct val="107000"/>
              </a:lnSpc>
              <a:spcAft>
                <a:spcPts val="0"/>
              </a:spcAft>
            </a:pPr>
            <a:r>
              <a:rPr lang="ar-SA" sz="3600" dirty="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rPr>
              <a:t>‌</a:t>
            </a:r>
            <a:r>
              <a:rPr lang="ar-SA" sz="3600" u="sng" dirty="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rPr>
              <a:t>ماده 2:</a:t>
            </a:r>
            <a:r>
              <a:rPr lang="ar-SA" sz="3600" dirty="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rPr>
              <a:t> </a:t>
            </a:r>
            <a:endParaRPr lang="fa-IR" sz="3600" dirty="0" smtClean="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endParaRPr>
          </a:p>
          <a:p>
            <a:pPr algn="justLow" rtl="1">
              <a:lnSpc>
                <a:spcPct val="107000"/>
              </a:lnSpc>
              <a:spcAft>
                <a:spcPts val="0"/>
              </a:spcAft>
            </a:pPr>
            <a:r>
              <a:rPr lang="ar-SA" sz="3600" dirty="0" smtClean="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rPr>
              <a:t>ایجاد </a:t>
            </a:r>
            <a:r>
              <a:rPr lang="ar-SA" sz="36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rPr>
              <a:t>مؤسسه پزشکی توسط افراد متخصص بدون پروانه کار جرم بوده و متخلف به مجازاتهای زیر محکوم می‌گردد</a:t>
            </a:r>
            <a:r>
              <a:rPr lang="en-US" sz="36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rPr>
              <a:t>:</a:t>
            </a:r>
            <a:endParaRPr lang="en-US" sz="28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endParaRPr>
          </a:p>
          <a:p>
            <a:pPr algn="justLow" rtl="1">
              <a:lnSpc>
                <a:spcPct val="107000"/>
              </a:lnSpc>
              <a:spcAft>
                <a:spcPts val="0"/>
              </a:spcAft>
            </a:pPr>
            <a:r>
              <a:rPr lang="ar-SA" sz="3400" dirty="0">
                <a:solidFill>
                  <a:srgbClr val="0070C0"/>
                </a:solidFill>
                <a:latin typeface="Calibri" panose="020F0502020204030204" pitchFamily="34" charset="0"/>
                <a:ea typeface="Calibri" panose="020F0502020204030204" pitchFamily="34" charset="0"/>
                <a:cs typeface="B Nazanin" panose="00000400000000000000" pitchFamily="2" charset="-78"/>
              </a:rPr>
              <a:t>‌مرتبه اول - </a:t>
            </a:r>
            <a:r>
              <a:rPr lang="ar-SA" sz="3400" dirty="0" smtClean="0">
                <a:solidFill>
                  <a:srgbClr val="0070C0"/>
                </a:solidFill>
                <a:latin typeface="Calibri" panose="020F0502020204030204" pitchFamily="34" charset="0"/>
                <a:ea typeface="Calibri" panose="020F0502020204030204" pitchFamily="34" charset="0"/>
                <a:cs typeface="B Nazanin" panose="00000400000000000000" pitchFamily="2" charset="-78"/>
              </a:rPr>
              <a:t>تعطیل</a:t>
            </a:r>
            <a:r>
              <a:rPr lang="fa-IR" sz="3400" dirty="0" smtClean="0">
                <a:solidFill>
                  <a:srgbClr val="0070C0"/>
                </a:solidFill>
                <a:latin typeface="Calibri" panose="020F0502020204030204" pitchFamily="34" charset="0"/>
                <a:ea typeface="Calibri" panose="020F0502020204030204" pitchFamily="34" charset="0"/>
                <a:cs typeface="B Nazanin" panose="00000400000000000000" pitchFamily="2" charset="-78"/>
              </a:rPr>
              <a:t>ی</a:t>
            </a:r>
            <a:r>
              <a:rPr lang="ar-SA" sz="3400" dirty="0" smtClean="0">
                <a:solidFill>
                  <a:srgbClr val="0070C0"/>
                </a:solidFill>
                <a:latin typeface="Calibri" panose="020F0502020204030204" pitchFamily="34" charset="0"/>
                <a:ea typeface="Calibri" panose="020F0502020204030204" pitchFamily="34" charset="0"/>
                <a:cs typeface="B Nazanin" panose="00000400000000000000" pitchFamily="2" charset="-78"/>
              </a:rPr>
              <a:t> </a:t>
            </a:r>
            <a:r>
              <a:rPr lang="ar-SA" sz="3400" dirty="0">
                <a:solidFill>
                  <a:srgbClr val="0070C0"/>
                </a:solidFill>
                <a:latin typeface="Calibri" panose="020F0502020204030204" pitchFamily="34" charset="0"/>
                <a:ea typeface="Calibri" panose="020F0502020204030204" pitchFamily="34" charset="0"/>
                <a:cs typeface="B Nazanin" panose="00000400000000000000" pitchFamily="2" charset="-78"/>
              </a:rPr>
              <a:t>مؤسسه، توبیخ کتبی و درج در پرونده پزشکی</a:t>
            </a:r>
            <a:r>
              <a:rPr lang="en-US" sz="3400" dirty="0">
                <a:solidFill>
                  <a:srgbClr val="0070C0"/>
                </a:solidFill>
                <a:latin typeface="Calibri" panose="020F0502020204030204" pitchFamily="34" charset="0"/>
                <a:ea typeface="Calibri" panose="020F0502020204030204" pitchFamily="34" charset="0"/>
                <a:cs typeface="B Nazanin" panose="00000400000000000000" pitchFamily="2" charset="-78"/>
              </a:rPr>
              <a:t>.</a:t>
            </a:r>
            <a:endParaRPr lang="en-US" sz="3400" dirty="0">
              <a:solidFill>
                <a:srgbClr val="0070C0"/>
              </a:solidFill>
              <a:latin typeface="Calibri" panose="020F0502020204030204" pitchFamily="34" charset="0"/>
              <a:ea typeface="Calibri" panose="020F0502020204030204" pitchFamily="34" charset="0"/>
              <a:cs typeface="Arial" panose="020B0604020202020204" pitchFamily="34" charset="0"/>
            </a:endParaRPr>
          </a:p>
          <a:p>
            <a:pPr algn="justLow" rtl="1">
              <a:lnSpc>
                <a:spcPct val="107000"/>
              </a:lnSpc>
              <a:spcAft>
                <a:spcPts val="0"/>
              </a:spcAft>
            </a:pPr>
            <a:r>
              <a:rPr lang="ar-SA" sz="3400" dirty="0">
                <a:solidFill>
                  <a:srgbClr val="0070C0"/>
                </a:solidFill>
                <a:latin typeface="Calibri" panose="020F0502020204030204" pitchFamily="34" charset="0"/>
                <a:ea typeface="Calibri" panose="020F0502020204030204" pitchFamily="34" charset="0"/>
                <a:cs typeface="B Nazanin" panose="00000400000000000000" pitchFamily="2" charset="-78"/>
              </a:rPr>
              <a:t>‌مرتبه دوم - علاوه بر مجازاتهای مرتبه اول، جریمه نقدی به میزان یکصد هزار تا یک میلیون ریال</a:t>
            </a:r>
            <a:r>
              <a:rPr lang="en-US" sz="3400" dirty="0">
                <a:solidFill>
                  <a:srgbClr val="0070C0"/>
                </a:solidFill>
                <a:latin typeface="Calibri" panose="020F0502020204030204" pitchFamily="34" charset="0"/>
                <a:ea typeface="Calibri" panose="020F0502020204030204" pitchFamily="34" charset="0"/>
                <a:cs typeface="B Nazanin" panose="00000400000000000000" pitchFamily="2" charset="-78"/>
              </a:rPr>
              <a:t>.</a:t>
            </a:r>
            <a:endParaRPr lang="en-US" sz="3400" dirty="0">
              <a:solidFill>
                <a:srgbClr val="0070C0"/>
              </a:solidFill>
              <a:latin typeface="Calibri" panose="020F0502020204030204" pitchFamily="34" charset="0"/>
              <a:ea typeface="Calibri" panose="020F0502020204030204" pitchFamily="34" charset="0"/>
              <a:cs typeface="Arial" panose="020B0604020202020204" pitchFamily="34" charset="0"/>
            </a:endParaRPr>
          </a:p>
          <a:p>
            <a:pPr algn="justLow" rtl="1">
              <a:lnSpc>
                <a:spcPct val="107000"/>
              </a:lnSpc>
              <a:spcAft>
                <a:spcPts val="0"/>
              </a:spcAft>
            </a:pPr>
            <a:r>
              <a:rPr lang="ar-SA" sz="3400" dirty="0">
                <a:solidFill>
                  <a:srgbClr val="0070C0"/>
                </a:solidFill>
                <a:latin typeface="Calibri" panose="020F0502020204030204" pitchFamily="34" charset="0"/>
                <a:ea typeface="Calibri" panose="020F0502020204030204" pitchFamily="34" charset="0"/>
                <a:cs typeface="B Nazanin" panose="00000400000000000000" pitchFamily="2" charset="-78"/>
              </a:rPr>
              <a:t>‌مرتبه سوم - علاوه بر مجازات‌های مرتبه اول، جریمه نقدی به میزان یک میلیون تا ده میلیون ریال و ضبط اموال مؤسسه به نفع دولت</a:t>
            </a:r>
            <a:r>
              <a:rPr lang="en-US" sz="3400" dirty="0">
                <a:solidFill>
                  <a:srgbClr val="0070C0"/>
                </a:solidFill>
                <a:latin typeface="Calibri" panose="020F0502020204030204" pitchFamily="34" charset="0"/>
                <a:ea typeface="Calibri" panose="020F0502020204030204" pitchFamily="34" charset="0"/>
                <a:cs typeface="B Nazanin" panose="00000400000000000000" pitchFamily="2" charset="-78"/>
              </a:rPr>
              <a:t>.</a:t>
            </a:r>
            <a:endParaRPr lang="en-US" sz="3400" dirty="0">
              <a:solidFill>
                <a:srgbClr val="0070C0"/>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095513960"/>
      </p:ext>
    </p:extLst>
  </p:cSld>
  <p:clrMapOvr>
    <a:masterClrMapping/>
  </p:clrMapOvr>
  <mc:AlternateContent xmlns:mc="http://schemas.openxmlformats.org/markup-compatibility/2006" xmlns:p14="http://schemas.microsoft.com/office/powerpoint/2010/main">
    <mc:Choice Requires="p14">
      <p:transition spd="slow" p14:dur="2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p:cTn id="7" dur="1500" fill="hold"/>
                                        <p:tgtEl>
                                          <p:spTgt spid="2">
                                            <p:txEl>
                                              <p:pRg st="1" end="1"/>
                                            </p:txEl>
                                          </p:spTgt>
                                        </p:tgtEl>
                                        <p:attrNameLst>
                                          <p:attrName>ppt_w</p:attrName>
                                        </p:attrNameLst>
                                      </p:cBhvr>
                                      <p:tavLst>
                                        <p:tav tm="0">
                                          <p:val>
                                            <p:fltVal val="0"/>
                                          </p:val>
                                        </p:tav>
                                        <p:tav tm="100000">
                                          <p:val>
                                            <p:strVal val="#ppt_w"/>
                                          </p:val>
                                        </p:tav>
                                      </p:tavLst>
                                    </p:anim>
                                    <p:anim calcmode="lin" valueType="num">
                                      <p:cBhvr>
                                        <p:cTn id="8" dur="1500" fill="hold"/>
                                        <p:tgtEl>
                                          <p:spTgt spid="2">
                                            <p:txEl>
                                              <p:pRg st="1" end="1"/>
                                            </p:txEl>
                                          </p:spTgt>
                                        </p:tgtEl>
                                        <p:attrNameLst>
                                          <p:attrName>ppt_h</p:attrName>
                                        </p:attrNameLst>
                                      </p:cBhvr>
                                      <p:tavLst>
                                        <p:tav tm="0">
                                          <p:val>
                                            <p:fltVal val="0"/>
                                          </p:val>
                                        </p:tav>
                                        <p:tav tm="100000">
                                          <p:val>
                                            <p:strVal val="#ppt_h"/>
                                          </p:val>
                                        </p:tav>
                                      </p:tavLst>
                                    </p:anim>
                                    <p:anim calcmode="lin" valueType="num">
                                      <p:cBhvr>
                                        <p:cTn id="9" dur="15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10" dur="1500"/>
                                        <p:tgtEl>
                                          <p:spTgt spid="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5" dur="750"/>
                                        <p:tgtEl>
                                          <p:spTgt spid="2">
                                            <p:txEl>
                                              <p:pRg st="2" end="2"/>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2">
                                            <p:txEl>
                                              <p:pRg st="3" end="3"/>
                                            </p:txEl>
                                          </p:spTgt>
                                        </p:tgtEl>
                                        <p:attrNameLst>
                                          <p:attrName>style.visibility</p:attrName>
                                        </p:attrNameLst>
                                      </p:cBhvr>
                                      <p:to>
                                        <p:strVal val="visible"/>
                                      </p:to>
                                    </p:set>
                                    <p:animEffect transition="in" filter="randombar(horizontal)">
                                      <p:cBhvr>
                                        <p:cTn id="18" dur="750"/>
                                        <p:tgtEl>
                                          <p:spTgt spid="2">
                                            <p:txEl>
                                              <p:pRg st="3" end="3"/>
                                            </p:txEl>
                                          </p:spTgt>
                                        </p:tgtEl>
                                      </p:cBhvr>
                                    </p:animEffect>
                                  </p:childTnLst>
                                </p:cTn>
                              </p:par>
                              <p:par>
                                <p:cTn id="19" presetID="14" presetClass="entr" presetSubtype="10" fill="hold" nodeType="with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Effect transition="in" filter="randombar(horizontal)">
                                      <p:cBhvr>
                                        <p:cTn id="21" dur="75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3206" y="914491"/>
            <a:ext cx="11218459" cy="4900637"/>
          </a:xfrm>
          <a:prstGeom prst="rect">
            <a:avLst/>
          </a:prstGeom>
        </p:spPr>
        <p:txBody>
          <a:bodyPr wrap="square">
            <a:spAutoFit/>
          </a:bodyPr>
          <a:lstStyle/>
          <a:p>
            <a:pPr algn="justLow" rtl="1">
              <a:lnSpc>
                <a:spcPct val="107000"/>
              </a:lnSpc>
              <a:spcAft>
                <a:spcPts val="0"/>
              </a:spcAft>
            </a:pPr>
            <a:r>
              <a:rPr lang="ar-SA" sz="3600" dirty="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rPr>
              <a:t>‌</a:t>
            </a:r>
            <a:r>
              <a:rPr lang="ar-SA" sz="3600" u="sng" dirty="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rPr>
              <a:t>ماده 3:</a:t>
            </a:r>
            <a:r>
              <a:rPr lang="ar-SA" sz="3600" dirty="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rPr>
              <a:t> </a:t>
            </a:r>
            <a:endParaRPr lang="fa-IR" sz="3600" dirty="0" smtClean="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endParaRPr>
          </a:p>
          <a:p>
            <a:pPr algn="justLow" rtl="1">
              <a:lnSpc>
                <a:spcPct val="107000"/>
              </a:lnSpc>
              <a:spcAft>
                <a:spcPts val="0"/>
              </a:spcAft>
            </a:pPr>
            <a:r>
              <a:rPr lang="ar-SA" sz="3200" b="1" dirty="0" smtClean="0">
                <a:latin typeface="Calibri" panose="020F0502020204030204" pitchFamily="34" charset="0"/>
                <a:ea typeface="Calibri" panose="020F0502020204030204" pitchFamily="34" charset="0"/>
                <a:cs typeface="B Titr" panose="00000700000000000000" pitchFamily="2" charset="-78"/>
              </a:rPr>
              <a:t>خودداری </a:t>
            </a:r>
            <a:r>
              <a:rPr lang="ar-SA" sz="3200" b="1" dirty="0">
                <a:latin typeface="Calibri" panose="020F0502020204030204" pitchFamily="34" charset="0"/>
                <a:ea typeface="Calibri" panose="020F0502020204030204" pitchFamily="34" charset="0"/>
                <a:cs typeface="B Titr" panose="00000700000000000000" pitchFamily="2" charset="-78"/>
              </a:rPr>
              <a:t>بیمارستانها از پذیرش و ارائه خدمات اولیه لازم به بیماران اورژانس جرم محسوب شده و متخلف به مجازاتهای زیر محکوم‌می‌گردد</a:t>
            </a:r>
            <a:r>
              <a:rPr lang="en-US" sz="3200" b="1" dirty="0">
                <a:latin typeface="Calibri" panose="020F0502020204030204" pitchFamily="34" charset="0"/>
                <a:ea typeface="Calibri" panose="020F0502020204030204" pitchFamily="34" charset="0"/>
                <a:cs typeface="B Titr" panose="00000700000000000000" pitchFamily="2" charset="-78"/>
              </a:rPr>
              <a:t>:</a:t>
            </a:r>
          </a:p>
          <a:p>
            <a:pPr algn="justLow" rtl="1">
              <a:lnSpc>
                <a:spcPct val="107000"/>
              </a:lnSpc>
              <a:spcAft>
                <a:spcPts val="0"/>
              </a:spcAft>
            </a:pPr>
            <a:r>
              <a:rPr lang="ar-SA" sz="3200" dirty="0">
                <a:solidFill>
                  <a:srgbClr val="0070C0"/>
                </a:solidFill>
                <a:latin typeface="Calibri" panose="020F0502020204030204" pitchFamily="34" charset="0"/>
                <a:ea typeface="Calibri" panose="020F0502020204030204" pitchFamily="34" charset="0"/>
                <a:cs typeface="B Nazanin" panose="00000400000000000000" pitchFamily="2" charset="-78"/>
              </a:rPr>
              <a:t>‌مرتبه اول - جریمه نقدی از یکصد هزار تا پانصد هزار ریال، توبیخ کتبی و درج درپرونده پزشکی</a:t>
            </a:r>
            <a:r>
              <a:rPr lang="en-US" sz="3200" dirty="0">
                <a:solidFill>
                  <a:srgbClr val="0070C0"/>
                </a:solidFill>
                <a:latin typeface="Calibri" panose="020F0502020204030204" pitchFamily="34" charset="0"/>
                <a:ea typeface="Calibri" panose="020F0502020204030204" pitchFamily="34" charset="0"/>
                <a:cs typeface="B Nazanin" panose="00000400000000000000" pitchFamily="2" charset="-78"/>
              </a:rPr>
              <a:t>.</a:t>
            </a:r>
            <a:endParaRPr lang="en-US" sz="3200" dirty="0">
              <a:solidFill>
                <a:srgbClr val="0070C0"/>
              </a:solidFill>
              <a:latin typeface="Calibri" panose="020F0502020204030204" pitchFamily="34" charset="0"/>
              <a:ea typeface="Calibri" panose="020F0502020204030204" pitchFamily="34" charset="0"/>
              <a:cs typeface="Arial" panose="020B0604020202020204" pitchFamily="34" charset="0"/>
            </a:endParaRPr>
          </a:p>
          <a:p>
            <a:pPr algn="justLow" rtl="1">
              <a:lnSpc>
                <a:spcPct val="107000"/>
              </a:lnSpc>
              <a:spcAft>
                <a:spcPts val="0"/>
              </a:spcAft>
            </a:pPr>
            <a:r>
              <a:rPr lang="ar-SA" sz="3200" dirty="0">
                <a:solidFill>
                  <a:srgbClr val="0070C0"/>
                </a:solidFill>
                <a:latin typeface="Calibri" panose="020F0502020204030204" pitchFamily="34" charset="0"/>
                <a:ea typeface="Calibri" panose="020F0502020204030204" pitchFamily="34" charset="0"/>
                <a:cs typeface="B Nazanin" panose="00000400000000000000" pitchFamily="2" charset="-78"/>
              </a:rPr>
              <a:t>‌مرتبه دوم - جریمه نقدی پانصد هزار تا یک میلیون ریال، لغو پروانه مسئول فنی مؤسسه، توبیخ کتبی و درج در پرونده پزشکی</a:t>
            </a:r>
            <a:r>
              <a:rPr lang="en-US" sz="3200" dirty="0">
                <a:solidFill>
                  <a:srgbClr val="0070C0"/>
                </a:solidFill>
                <a:latin typeface="Calibri" panose="020F0502020204030204" pitchFamily="34" charset="0"/>
                <a:ea typeface="Calibri" panose="020F0502020204030204" pitchFamily="34" charset="0"/>
                <a:cs typeface="B Nazanin" panose="00000400000000000000" pitchFamily="2" charset="-78"/>
              </a:rPr>
              <a:t>.</a:t>
            </a:r>
            <a:endParaRPr lang="en-US" sz="3200" dirty="0">
              <a:solidFill>
                <a:srgbClr val="0070C0"/>
              </a:solidFill>
              <a:latin typeface="Calibri" panose="020F0502020204030204" pitchFamily="34" charset="0"/>
              <a:ea typeface="Calibri" panose="020F0502020204030204" pitchFamily="34" charset="0"/>
              <a:cs typeface="Arial" panose="020B0604020202020204" pitchFamily="34" charset="0"/>
            </a:endParaRPr>
          </a:p>
          <a:p>
            <a:pPr algn="justLow" rtl="1">
              <a:lnSpc>
                <a:spcPct val="107000"/>
              </a:lnSpc>
              <a:spcAft>
                <a:spcPts val="0"/>
              </a:spcAft>
            </a:pPr>
            <a:r>
              <a:rPr lang="ar-SA" sz="3200" dirty="0">
                <a:solidFill>
                  <a:srgbClr val="0070C0"/>
                </a:solidFill>
                <a:latin typeface="Calibri" panose="020F0502020204030204" pitchFamily="34" charset="0"/>
                <a:ea typeface="Calibri" panose="020F0502020204030204" pitchFamily="34" charset="0"/>
                <a:cs typeface="B Nazanin" panose="00000400000000000000" pitchFamily="2" charset="-78"/>
              </a:rPr>
              <a:t>‌مرتبه سوم - جریمه نقدی از مبلغ یک میلیون تا پنج میلیون ریال، لغو پروانه مسئول فنی مؤسسه، لغو پروانه تأسیس، توبیخ کتبی و درج در پرونده‌پزشکی</a:t>
            </a:r>
            <a:r>
              <a:rPr lang="en-US" sz="3200" dirty="0">
                <a:solidFill>
                  <a:srgbClr val="0070C0"/>
                </a:solidFill>
                <a:latin typeface="Calibri" panose="020F0502020204030204" pitchFamily="34" charset="0"/>
                <a:ea typeface="Calibri" panose="020F0502020204030204" pitchFamily="34" charset="0"/>
                <a:cs typeface="B Nazanin" panose="00000400000000000000" pitchFamily="2" charset="-78"/>
              </a:rPr>
              <a:t>.</a:t>
            </a:r>
            <a:endParaRPr lang="en-US" sz="3200" dirty="0">
              <a:solidFill>
                <a:srgbClr val="0070C0"/>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39542085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wipe(down)">
                                      <p:cBhvr>
                                        <p:cTn id="10" dur="500"/>
                                        <p:tgtEl>
                                          <p:spTgt spid="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 calcmode="lin" valueType="num">
                                      <p:cBhvr>
                                        <p:cTn id="15" dur="1750" fill="hold"/>
                                        <p:tgtEl>
                                          <p:spTgt spid="2">
                                            <p:txEl>
                                              <p:pRg st="2" end="2"/>
                                            </p:txEl>
                                          </p:spTgt>
                                        </p:tgtEl>
                                        <p:attrNameLst>
                                          <p:attrName>ppt_w</p:attrName>
                                        </p:attrNameLst>
                                      </p:cBhvr>
                                      <p:tavLst>
                                        <p:tav tm="0">
                                          <p:val>
                                            <p:fltVal val="0"/>
                                          </p:val>
                                        </p:tav>
                                        <p:tav tm="100000">
                                          <p:val>
                                            <p:strVal val="#ppt_w"/>
                                          </p:val>
                                        </p:tav>
                                      </p:tavLst>
                                    </p:anim>
                                    <p:anim calcmode="lin" valueType="num">
                                      <p:cBhvr>
                                        <p:cTn id="16" dur="1750" fill="hold"/>
                                        <p:tgtEl>
                                          <p:spTgt spid="2">
                                            <p:txEl>
                                              <p:pRg st="2" end="2"/>
                                            </p:txEl>
                                          </p:spTgt>
                                        </p:tgtEl>
                                        <p:attrNameLst>
                                          <p:attrName>ppt_h</p:attrName>
                                        </p:attrNameLst>
                                      </p:cBhvr>
                                      <p:tavLst>
                                        <p:tav tm="0">
                                          <p:val>
                                            <p:fltVal val="0"/>
                                          </p:val>
                                        </p:tav>
                                        <p:tav tm="100000">
                                          <p:val>
                                            <p:strVal val="#ppt_h"/>
                                          </p:val>
                                        </p:tav>
                                      </p:tavLst>
                                    </p:anim>
                                    <p:anim calcmode="lin" valueType="num">
                                      <p:cBhvr>
                                        <p:cTn id="17" dur="175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18" dur="1750"/>
                                        <p:tgtEl>
                                          <p:spTgt spid="2">
                                            <p:txEl>
                                              <p:pRg st="2" end="2"/>
                                            </p:txEl>
                                          </p:spTgt>
                                        </p:tgtEl>
                                      </p:cBhvr>
                                    </p:animEffect>
                                  </p:childTnLst>
                                </p:cTn>
                              </p:par>
                              <p:par>
                                <p:cTn id="19" presetID="31" presetClass="entr" presetSubtype="0" fill="hold" nodeType="withEffect">
                                  <p:stCondLst>
                                    <p:cond delay="0"/>
                                  </p:stCondLst>
                                  <p:childTnLst>
                                    <p:set>
                                      <p:cBhvr>
                                        <p:cTn id="20" dur="1" fill="hold">
                                          <p:stCondLst>
                                            <p:cond delay="0"/>
                                          </p:stCondLst>
                                        </p:cTn>
                                        <p:tgtEl>
                                          <p:spTgt spid="2">
                                            <p:txEl>
                                              <p:pRg st="3" end="3"/>
                                            </p:txEl>
                                          </p:spTgt>
                                        </p:tgtEl>
                                        <p:attrNameLst>
                                          <p:attrName>style.visibility</p:attrName>
                                        </p:attrNameLst>
                                      </p:cBhvr>
                                      <p:to>
                                        <p:strVal val="visible"/>
                                      </p:to>
                                    </p:set>
                                    <p:anim calcmode="lin" valueType="num">
                                      <p:cBhvr>
                                        <p:cTn id="21" dur="1750" fill="hold"/>
                                        <p:tgtEl>
                                          <p:spTgt spid="2">
                                            <p:txEl>
                                              <p:pRg st="3" end="3"/>
                                            </p:txEl>
                                          </p:spTgt>
                                        </p:tgtEl>
                                        <p:attrNameLst>
                                          <p:attrName>ppt_w</p:attrName>
                                        </p:attrNameLst>
                                      </p:cBhvr>
                                      <p:tavLst>
                                        <p:tav tm="0">
                                          <p:val>
                                            <p:fltVal val="0"/>
                                          </p:val>
                                        </p:tav>
                                        <p:tav tm="100000">
                                          <p:val>
                                            <p:strVal val="#ppt_w"/>
                                          </p:val>
                                        </p:tav>
                                      </p:tavLst>
                                    </p:anim>
                                    <p:anim calcmode="lin" valueType="num">
                                      <p:cBhvr>
                                        <p:cTn id="22" dur="1750" fill="hold"/>
                                        <p:tgtEl>
                                          <p:spTgt spid="2">
                                            <p:txEl>
                                              <p:pRg st="3" end="3"/>
                                            </p:txEl>
                                          </p:spTgt>
                                        </p:tgtEl>
                                        <p:attrNameLst>
                                          <p:attrName>ppt_h</p:attrName>
                                        </p:attrNameLst>
                                      </p:cBhvr>
                                      <p:tavLst>
                                        <p:tav tm="0">
                                          <p:val>
                                            <p:fltVal val="0"/>
                                          </p:val>
                                        </p:tav>
                                        <p:tav tm="100000">
                                          <p:val>
                                            <p:strVal val="#ppt_h"/>
                                          </p:val>
                                        </p:tav>
                                      </p:tavLst>
                                    </p:anim>
                                    <p:anim calcmode="lin" valueType="num">
                                      <p:cBhvr>
                                        <p:cTn id="23" dur="1750" fill="hold"/>
                                        <p:tgtEl>
                                          <p:spTgt spid="2">
                                            <p:txEl>
                                              <p:pRg st="3" end="3"/>
                                            </p:txEl>
                                          </p:spTgt>
                                        </p:tgtEl>
                                        <p:attrNameLst>
                                          <p:attrName>style.rotation</p:attrName>
                                        </p:attrNameLst>
                                      </p:cBhvr>
                                      <p:tavLst>
                                        <p:tav tm="0">
                                          <p:val>
                                            <p:fltVal val="90"/>
                                          </p:val>
                                        </p:tav>
                                        <p:tav tm="100000">
                                          <p:val>
                                            <p:fltVal val="0"/>
                                          </p:val>
                                        </p:tav>
                                      </p:tavLst>
                                    </p:anim>
                                    <p:animEffect transition="in" filter="fade">
                                      <p:cBhvr>
                                        <p:cTn id="24" dur="1750"/>
                                        <p:tgtEl>
                                          <p:spTgt spid="2">
                                            <p:txEl>
                                              <p:pRg st="3" end="3"/>
                                            </p:txEl>
                                          </p:spTgt>
                                        </p:tgtEl>
                                      </p:cBhvr>
                                    </p:animEffect>
                                  </p:childTnLst>
                                </p:cTn>
                              </p:par>
                              <p:par>
                                <p:cTn id="25" presetID="31" presetClass="entr" presetSubtype="0" fill="hold" nodeType="with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 calcmode="lin" valueType="num">
                                      <p:cBhvr>
                                        <p:cTn id="27" dur="1750" fill="hold"/>
                                        <p:tgtEl>
                                          <p:spTgt spid="2">
                                            <p:txEl>
                                              <p:pRg st="4" end="4"/>
                                            </p:txEl>
                                          </p:spTgt>
                                        </p:tgtEl>
                                        <p:attrNameLst>
                                          <p:attrName>ppt_w</p:attrName>
                                        </p:attrNameLst>
                                      </p:cBhvr>
                                      <p:tavLst>
                                        <p:tav tm="0">
                                          <p:val>
                                            <p:fltVal val="0"/>
                                          </p:val>
                                        </p:tav>
                                        <p:tav tm="100000">
                                          <p:val>
                                            <p:strVal val="#ppt_w"/>
                                          </p:val>
                                        </p:tav>
                                      </p:tavLst>
                                    </p:anim>
                                    <p:anim calcmode="lin" valueType="num">
                                      <p:cBhvr>
                                        <p:cTn id="28" dur="1750" fill="hold"/>
                                        <p:tgtEl>
                                          <p:spTgt spid="2">
                                            <p:txEl>
                                              <p:pRg st="4" end="4"/>
                                            </p:txEl>
                                          </p:spTgt>
                                        </p:tgtEl>
                                        <p:attrNameLst>
                                          <p:attrName>ppt_h</p:attrName>
                                        </p:attrNameLst>
                                      </p:cBhvr>
                                      <p:tavLst>
                                        <p:tav tm="0">
                                          <p:val>
                                            <p:fltVal val="0"/>
                                          </p:val>
                                        </p:tav>
                                        <p:tav tm="100000">
                                          <p:val>
                                            <p:strVal val="#ppt_h"/>
                                          </p:val>
                                        </p:tav>
                                      </p:tavLst>
                                    </p:anim>
                                    <p:anim calcmode="lin" valueType="num">
                                      <p:cBhvr>
                                        <p:cTn id="29" dur="1750" fill="hold"/>
                                        <p:tgtEl>
                                          <p:spTgt spid="2">
                                            <p:txEl>
                                              <p:pRg st="4" end="4"/>
                                            </p:txEl>
                                          </p:spTgt>
                                        </p:tgtEl>
                                        <p:attrNameLst>
                                          <p:attrName>style.rotation</p:attrName>
                                        </p:attrNameLst>
                                      </p:cBhvr>
                                      <p:tavLst>
                                        <p:tav tm="0">
                                          <p:val>
                                            <p:fltVal val="90"/>
                                          </p:val>
                                        </p:tav>
                                        <p:tav tm="100000">
                                          <p:val>
                                            <p:fltVal val="0"/>
                                          </p:val>
                                        </p:tav>
                                      </p:tavLst>
                                    </p:anim>
                                    <p:animEffect transition="in" filter="fade">
                                      <p:cBhvr>
                                        <p:cTn id="30" dur="175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5787" y="415356"/>
            <a:ext cx="11273050" cy="5394234"/>
          </a:xfrm>
          <a:prstGeom prst="rect">
            <a:avLst/>
          </a:prstGeom>
        </p:spPr>
        <p:txBody>
          <a:bodyPr wrap="square">
            <a:spAutoFit/>
          </a:bodyPr>
          <a:lstStyle/>
          <a:p>
            <a:pPr algn="justLow" rtl="1">
              <a:lnSpc>
                <a:spcPct val="107000"/>
              </a:lnSpc>
              <a:spcAft>
                <a:spcPts val="0"/>
              </a:spcAft>
            </a:pPr>
            <a:r>
              <a:rPr lang="ar-SA" sz="3600" dirty="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rPr>
              <a:t>‌</a:t>
            </a:r>
            <a:r>
              <a:rPr lang="ar-SA" sz="3600" u="sng" dirty="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rPr>
              <a:t>ماده 4: </a:t>
            </a:r>
            <a:endParaRPr lang="fa-IR" sz="3600" u="sng" dirty="0" smtClean="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endParaRPr>
          </a:p>
          <a:p>
            <a:pPr algn="justLow" rtl="1">
              <a:lnSpc>
                <a:spcPct val="107000"/>
              </a:lnSpc>
              <a:spcAft>
                <a:spcPts val="0"/>
              </a:spcAft>
            </a:pPr>
            <a:r>
              <a:rPr lang="ar-SA" sz="3000" dirty="0" smtClean="0">
                <a:latin typeface="Calibri" panose="020F0502020204030204" pitchFamily="34" charset="0"/>
                <a:ea typeface="Calibri" panose="020F0502020204030204" pitchFamily="34" charset="0"/>
                <a:cs typeface="B Titr" panose="00000700000000000000" pitchFamily="2" charset="-78"/>
              </a:rPr>
              <a:t>ایجاد </a:t>
            </a:r>
            <a:r>
              <a:rPr lang="ar-SA" sz="3000" dirty="0">
                <a:latin typeface="Calibri" panose="020F0502020204030204" pitchFamily="34" charset="0"/>
                <a:ea typeface="Calibri" panose="020F0502020204030204" pitchFamily="34" charset="0"/>
                <a:cs typeface="B Titr" panose="00000700000000000000" pitchFamily="2" charset="-78"/>
              </a:rPr>
              <a:t>و یا ارائه خدمات مازاد بر احتیاج به منظور سودجویی و یا دخل وتصرف در صورتحساب و دریافت اضافه از نرخهای اعلام شده از‌ناحیه وزارت بهداشت،درمان و آموزش پزشکی جرم محسوب شده و متخلف به مجازاتهای زیر محکوم می‌گردد</a:t>
            </a:r>
            <a:r>
              <a:rPr lang="en-US" sz="3000" dirty="0">
                <a:latin typeface="Calibri" panose="020F0502020204030204" pitchFamily="34" charset="0"/>
                <a:ea typeface="Calibri" panose="020F0502020204030204" pitchFamily="34" charset="0"/>
                <a:cs typeface="B Titr" panose="00000700000000000000" pitchFamily="2" charset="-78"/>
              </a:rPr>
              <a:t>:</a:t>
            </a:r>
          </a:p>
          <a:p>
            <a:pPr algn="justLow" rtl="1">
              <a:lnSpc>
                <a:spcPct val="107000"/>
              </a:lnSpc>
              <a:spcAft>
                <a:spcPts val="0"/>
              </a:spcAft>
            </a:pPr>
            <a:r>
              <a:rPr lang="ar-SA" sz="2800" dirty="0">
                <a:solidFill>
                  <a:srgbClr val="0070C0"/>
                </a:solidFill>
                <a:latin typeface="Calibri" panose="020F0502020204030204" pitchFamily="34" charset="0"/>
                <a:ea typeface="Calibri" panose="020F0502020204030204" pitchFamily="34" charset="0"/>
                <a:cs typeface="B Nazanin" panose="00000400000000000000" pitchFamily="2" charset="-78"/>
              </a:rPr>
              <a:t>‌مرتبه اول - جریمه نقدی به میزان دو برابر اضافه دریافتی از بیماران، توبیخ کتبی و درج در پرونده پزشکی</a:t>
            </a:r>
            <a:r>
              <a:rPr lang="en-US" sz="2800" dirty="0">
                <a:solidFill>
                  <a:srgbClr val="0070C0"/>
                </a:solidFill>
                <a:latin typeface="Calibri" panose="020F0502020204030204" pitchFamily="34" charset="0"/>
                <a:ea typeface="Calibri" panose="020F0502020204030204" pitchFamily="34" charset="0"/>
                <a:cs typeface="B Nazanin" panose="00000400000000000000" pitchFamily="2" charset="-78"/>
              </a:rPr>
              <a:t>.</a:t>
            </a:r>
            <a:endParaRPr lang="en-US" sz="2000" dirty="0">
              <a:solidFill>
                <a:srgbClr val="0070C0"/>
              </a:solidFill>
              <a:latin typeface="Calibri" panose="020F0502020204030204" pitchFamily="34" charset="0"/>
              <a:ea typeface="Calibri" panose="020F0502020204030204" pitchFamily="34" charset="0"/>
              <a:cs typeface="Arial" panose="020B0604020202020204" pitchFamily="34" charset="0"/>
            </a:endParaRPr>
          </a:p>
          <a:p>
            <a:pPr algn="justLow" rtl="1">
              <a:lnSpc>
                <a:spcPct val="107000"/>
              </a:lnSpc>
              <a:spcAft>
                <a:spcPts val="0"/>
              </a:spcAft>
            </a:pPr>
            <a:r>
              <a:rPr lang="ar-SA" sz="2800" dirty="0">
                <a:solidFill>
                  <a:srgbClr val="0070C0"/>
                </a:solidFill>
                <a:latin typeface="Calibri" panose="020F0502020204030204" pitchFamily="34" charset="0"/>
                <a:ea typeface="Calibri" panose="020F0502020204030204" pitchFamily="34" charset="0"/>
                <a:cs typeface="B Nazanin" panose="00000400000000000000" pitchFamily="2" charset="-78"/>
              </a:rPr>
              <a:t>‌مرتبه دوم - جریمه نقدی به میزان پنج برابر اضافه دریافتی از بیماران، لغو پروانه مسئول فنی، توبیخ کتبی ودرج در پرونده پزشکی</a:t>
            </a:r>
            <a:r>
              <a:rPr lang="en-US" sz="2800" dirty="0">
                <a:solidFill>
                  <a:srgbClr val="0070C0"/>
                </a:solidFill>
                <a:latin typeface="Calibri" panose="020F0502020204030204" pitchFamily="34" charset="0"/>
                <a:ea typeface="Calibri" panose="020F0502020204030204" pitchFamily="34" charset="0"/>
                <a:cs typeface="B Nazanin" panose="00000400000000000000" pitchFamily="2" charset="-78"/>
              </a:rPr>
              <a:t>.</a:t>
            </a:r>
            <a:endParaRPr lang="en-US" sz="2000" dirty="0">
              <a:solidFill>
                <a:srgbClr val="0070C0"/>
              </a:solidFill>
              <a:latin typeface="Calibri" panose="020F0502020204030204" pitchFamily="34" charset="0"/>
              <a:ea typeface="Calibri" panose="020F0502020204030204" pitchFamily="34" charset="0"/>
              <a:cs typeface="Arial" panose="020B0604020202020204" pitchFamily="34" charset="0"/>
            </a:endParaRPr>
          </a:p>
          <a:p>
            <a:pPr algn="justLow" rtl="1">
              <a:lnSpc>
                <a:spcPct val="107000"/>
              </a:lnSpc>
              <a:spcAft>
                <a:spcPts val="0"/>
              </a:spcAft>
            </a:pPr>
            <a:r>
              <a:rPr lang="ar-SA" sz="2800" dirty="0">
                <a:solidFill>
                  <a:srgbClr val="0070C0"/>
                </a:solidFill>
                <a:latin typeface="Calibri" panose="020F0502020204030204" pitchFamily="34" charset="0"/>
                <a:ea typeface="Calibri" panose="020F0502020204030204" pitchFamily="34" charset="0"/>
                <a:cs typeface="B Nazanin" panose="00000400000000000000" pitchFamily="2" charset="-78"/>
              </a:rPr>
              <a:t>‌مرتبه سوم - جریمه نقدی به میزان ده برابر اضافه دریافتی از بیماران، لغو پروانه مسئول فنی، لغو پروانه تأسیس، توبیخ کتبی و درج در پرونده پزشکی</a:t>
            </a:r>
            <a:r>
              <a:rPr lang="en-US" sz="2800" dirty="0">
                <a:solidFill>
                  <a:srgbClr val="0070C0"/>
                </a:solidFill>
                <a:latin typeface="Calibri" panose="020F0502020204030204" pitchFamily="34" charset="0"/>
                <a:ea typeface="Calibri" panose="020F0502020204030204" pitchFamily="34" charset="0"/>
                <a:cs typeface="B Nazanin" panose="00000400000000000000" pitchFamily="2" charset="-78"/>
              </a:rPr>
              <a:t>.</a:t>
            </a:r>
            <a:endParaRPr lang="en-US" sz="2000" dirty="0">
              <a:solidFill>
                <a:srgbClr val="0070C0"/>
              </a:solidFill>
              <a:latin typeface="Calibri" panose="020F0502020204030204" pitchFamily="34" charset="0"/>
              <a:ea typeface="Calibri" panose="020F0502020204030204" pitchFamily="34" charset="0"/>
              <a:cs typeface="Arial" panose="020B0604020202020204" pitchFamily="34" charset="0"/>
            </a:endParaRPr>
          </a:p>
          <a:p>
            <a:pPr algn="justLow" rtl="1">
              <a:lnSpc>
                <a:spcPct val="107000"/>
              </a:lnSpc>
              <a:spcAft>
                <a:spcPts val="0"/>
              </a:spcAft>
            </a:pPr>
            <a:r>
              <a:rPr lang="ar-SA" sz="2800" dirty="0">
                <a:solidFill>
                  <a:srgbClr val="7030A0"/>
                </a:solidFill>
                <a:latin typeface="Calibri" panose="020F0502020204030204" pitchFamily="34" charset="0"/>
                <a:ea typeface="Calibri" panose="020F0502020204030204" pitchFamily="34" charset="0"/>
                <a:cs typeface="B Nazanin" panose="00000400000000000000" pitchFamily="2" charset="-78"/>
              </a:rPr>
              <a:t>‌تبصره: میزان حق‌العلاج بیماران از طریق وزارت بهداشت، درمان و آموزش پزشکی اعلام خواهد شد</a:t>
            </a:r>
            <a:r>
              <a:rPr lang="en-US" sz="2800" dirty="0">
                <a:solidFill>
                  <a:srgbClr val="7030A0"/>
                </a:solidFill>
                <a:latin typeface="Calibri" panose="020F0502020204030204" pitchFamily="34" charset="0"/>
                <a:ea typeface="Calibri" panose="020F0502020204030204" pitchFamily="34" charset="0"/>
                <a:cs typeface="B Nazanin" panose="00000400000000000000" pitchFamily="2" charset="-78"/>
              </a:rPr>
              <a:t>.</a:t>
            </a:r>
            <a:endParaRPr lang="en-US" sz="2000" dirty="0">
              <a:solidFill>
                <a:srgbClr val="7030A0"/>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662237376"/>
      </p:ext>
    </p:extLst>
  </p:cSld>
  <p:clrMapOvr>
    <a:masterClrMapping/>
  </p:clrMapOvr>
  <mc:AlternateContent xmlns:mc="http://schemas.openxmlformats.org/markup-compatibility/2006" xmlns:p14="http://schemas.microsoft.com/office/powerpoint/2010/main">
    <mc:Choice Requires="p14">
      <p:transition spd="slow" p14:dur="2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1000"/>
                                        <p:tgtEl>
                                          <p:spTgt spid="2">
                                            <p:txEl>
                                              <p:pRg st="1" end="1"/>
                                            </p:txEl>
                                          </p:spTgt>
                                        </p:tgtEl>
                                      </p:cBhvr>
                                    </p:animEffect>
                                    <p:anim calcmode="lin" valueType="num">
                                      <p:cBhvr>
                                        <p:cTn id="14"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6" presetClass="entr" presetSubtype="0" fill="hold" nodeType="clickEffect">
                                  <p:stCondLst>
                                    <p:cond delay="0"/>
                                  </p:stCondLst>
                                  <p:childTnLst>
                                    <p:set>
                                      <p:cBhvr>
                                        <p:cTn id="19" dur="1" fill="hold">
                                          <p:stCondLst>
                                            <p:cond delay="0"/>
                                          </p:stCondLst>
                                        </p:cTn>
                                        <p:tgtEl>
                                          <p:spTgt spid="2">
                                            <p:txEl>
                                              <p:pRg st="2" end="2"/>
                                            </p:txEl>
                                          </p:spTgt>
                                        </p:tgtEl>
                                        <p:attrNameLst>
                                          <p:attrName>style.visibility</p:attrName>
                                        </p:attrNameLst>
                                      </p:cBhvr>
                                      <p:to>
                                        <p:strVal val="visible"/>
                                      </p:to>
                                    </p:set>
                                    <p:animEffect transition="in" filter="wipe(down)">
                                      <p:cBhvr>
                                        <p:cTn id="20" dur="580">
                                          <p:stCondLst>
                                            <p:cond delay="0"/>
                                          </p:stCondLst>
                                        </p:cTn>
                                        <p:tgtEl>
                                          <p:spTgt spid="2">
                                            <p:txEl>
                                              <p:pRg st="2" end="2"/>
                                            </p:txEl>
                                          </p:spTgt>
                                        </p:tgtEl>
                                      </p:cBhvr>
                                    </p:animEffect>
                                    <p:anim calcmode="lin" valueType="num">
                                      <p:cBhvr>
                                        <p:cTn id="21" dur="1822" tmFilter="0,0; 0.14,0.36; 0.43,0.73; 0.71,0.91; 1.0,1.0">
                                          <p:stCondLst>
                                            <p:cond delay="0"/>
                                          </p:stCondLst>
                                        </p:cTn>
                                        <p:tgtEl>
                                          <p:spTgt spid="2">
                                            <p:txEl>
                                              <p:pRg st="2" end="2"/>
                                            </p:txEl>
                                          </p:spTgt>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2">
                                            <p:txEl>
                                              <p:pRg st="2" end="2"/>
                                            </p:txEl>
                                          </p:spTgt>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2">
                                            <p:txEl>
                                              <p:pRg st="2" end="2"/>
                                            </p:txEl>
                                          </p:spTgt>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2">
                                            <p:txEl>
                                              <p:pRg st="2" end="2"/>
                                            </p:txEl>
                                          </p:spTgt>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2">
                                            <p:txEl>
                                              <p:pRg st="2" end="2"/>
                                            </p:txEl>
                                          </p:spTgt>
                                        </p:tgtEl>
                                        <p:attrNameLst>
                                          <p:attrName>ppt_y</p:attrName>
                                        </p:attrNameLst>
                                      </p:cBhvr>
                                      <p:tavLst>
                                        <p:tav tm="0" fmla="#ppt_y-sin(pi*$)/81">
                                          <p:val>
                                            <p:fltVal val="0"/>
                                          </p:val>
                                        </p:tav>
                                        <p:tav tm="100000">
                                          <p:val>
                                            <p:fltVal val="1"/>
                                          </p:val>
                                        </p:tav>
                                      </p:tavLst>
                                    </p:anim>
                                    <p:animScale>
                                      <p:cBhvr>
                                        <p:cTn id="26" dur="26">
                                          <p:stCondLst>
                                            <p:cond delay="650"/>
                                          </p:stCondLst>
                                        </p:cTn>
                                        <p:tgtEl>
                                          <p:spTgt spid="2">
                                            <p:txEl>
                                              <p:pRg st="2" end="2"/>
                                            </p:txEl>
                                          </p:spTgt>
                                        </p:tgtEl>
                                      </p:cBhvr>
                                      <p:to x="100000" y="60000"/>
                                    </p:animScale>
                                    <p:animScale>
                                      <p:cBhvr>
                                        <p:cTn id="27" dur="166" decel="50000">
                                          <p:stCondLst>
                                            <p:cond delay="676"/>
                                          </p:stCondLst>
                                        </p:cTn>
                                        <p:tgtEl>
                                          <p:spTgt spid="2">
                                            <p:txEl>
                                              <p:pRg st="2" end="2"/>
                                            </p:txEl>
                                          </p:spTgt>
                                        </p:tgtEl>
                                      </p:cBhvr>
                                      <p:to x="100000" y="100000"/>
                                    </p:animScale>
                                    <p:animScale>
                                      <p:cBhvr>
                                        <p:cTn id="28" dur="26">
                                          <p:stCondLst>
                                            <p:cond delay="1312"/>
                                          </p:stCondLst>
                                        </p:cTn>
                                        <p:tgtEl>
                                          <p:spTgt spid="2">
                                            <p:txEl>
                                              <p:pRg st="2" end="2"/>
                                            </p:txEl>
                                          </p:spTgt>
                                        </p:tgtEl>
                                      </p:cBhvr>
                                      <p:to x="100000" y="80000"/>
                                    </p:animScale>
                                    <p:animScale>
                                      <p:cBhvr>
                                        <p:cTn id="29" dur="166" decel="50000">
                                          <p:stCondLst>
                                            <p:cond delay="1338"/>
                                          </p:stCondLst>
                                        </p:cTn>
                                        <p:tgtEl>
                                          <p:spTgt spid="2">
                                            <p:txEl>
                                              <p:pRg st="2" end="2"/>
                                            </p:txEl>
                                          </p:spTgt>
                                        </p:tgtEl>
                                      </p:cBhvr>
                                      <p:to x="100000" y="100000"/>
                                    </p:animScale>
                                    <p:animScale>
                                      <p:cBhvr>
                                        <p:cTn id="30" dur="26">
                                          <p:stCondLst>
                                            <p:cond delay="1642"/>
                                          </p:stCondLst>
                                        </p:cTn>
                                        <p:tgtEl>
                                          <p:spTgt spid="2">
                                            <p:txEl>
                                              <p:pRg st="2" end="2"/>
                                            </p:txEl>
                                          </p:spTgt>
                                        </p:tgtEl>
                                      </p:cBhvr>
                                      <p:to x="100000" y="90000"/>
                                    </p:animScale>
                                    <p:animScale>
                                      <p:cBhvr>
                                        <p:cTn id="31" dur="166" decel="50000">
                                          <p:stCondLst>
                                            <p:cond delay="1668"/>
                                          </p:stCondLst>
                                        </p:cTn>
                                        <p:tgtEl>
                                          <p:spTgt spid="2">
                                            <p:txEl>
                                              <p:pRg st="2" end="2"/>
                                            </p:txEl>
                                          </p:spTgt>
                                        </p:tgtEl>
                                      </p:cBhvr>
                                      <p:to x="100000" y="100000"/>
                                    </p:animScale>
                                    <p:animScale>
                                      <p:cBhvr>
                                        <p:cTn id="32" dur="26">
                                          <p:stCondLst>
                                            <p:cond delay="1808"/>
                                          </p:stCondLst>
                                        </p:cTn>
                                        <p:tgtEl>
                                          <p:spTgt spid="2">
                                            <p:txEl>
                                              <p:pRg st="2" end="2"/>
                                            </p:txEl>
                                          </p:spTgt>
                                        </p:tgtEl>
                                      </p:cBhvr>
                                      <p:to x="100000" y="95000"/>
                                    </p:animScale>
                                    <p:animScale>
                                      <p:cBhvr>
                                        <p:cTn id="33" dur="166" decel="50000">
                                          <p:stCondLst>
                                            <p:cond delay="1834"/>
                                          </p:stCondLst>
                                        </p:cTn>
                                        <p:tgtEl>
                                          <p:spTgt spid="2">
                                            <p:txEl>
                                              <p:pRg st="2" end="2"/>
                                            </p:txEl>
                                          </p:spTgt>
                                        </p:tgtEl>
                                      </p:cBhvr>
                                      <p:to x="100000" y="100000"/>
                                    </p:animScale>
                                  </p:childTnLst>
                                </p:cTn>
                              </p:par>
                              <p:par>
                                <p:cTn id="34" presetID="26" presetClass="entr" presetSubtype="0" fill="hold" nodeType="withEffect">
                                  <p:stCondLst>
                                    <p:cond delay="0"/>
                                  </p:stCondLst>
                                  <p:childTnLst>
                                    <p:set>
                                      <p:cBhvr>
                                        <p:cTn id="35" dur="1" fill="hold">
                                          <p:stCondLst>
                                            <p:cond delay="0"/>
                                          </p:stCondLst>
                                        </p:cTn>
                                        <p:tgtEl>
                                          <p:spTgt spid="2">
                                            <p:txEl>
                                              <p:pRg st="3" end="3"/>
                                            </p:txEl>
                                          </p:spTgt>
                                        </p:tgtEl>
                                        <p:attrNameLst>
                                          <p:attrName>style.visibility</p:attrName>
                                        </p:attrNameLst>
                                      </p:cBhvr>
                                      <p:to>
                                        <p:strVal val="visible"/>
                                      </p:to>
                                    </p:set>
                                    <p:animEffect transition="in" filter="wipe(down)">
                                      <p:cBhvr>
                                        <p:cTn id="36" dur="580">
                                          <p:stCondLst>
                                            <p:cond delay="0"/>
                                          </p:stCondLst>
                                        </p:cTn>
                                        <p:tgtEl>
                                          <p:spTgt spid="2">
                                            <p:txEl>
                                              <p:pRg st="3" end="3"/>
                                            </p:txEl>
                                          </p:spTgt>
                                        </p:tgtEl>
                                      </p:cBhvr>
                                    </p:animEffect>
                                    <p:anim calcmode="lin" valueType="num">
                                      <p:cBhvr>
                                        <p:cTn id="37" dur="1822" tmFilter="0,0; 0.14,0.36; 0.43,0.73; 0.71,0.91; 1.0,1.0">
                                          <p:stCondLst>
                                            <p:cond delay="0"/>
                                          </p:stCondLst>
                                        </p:cTn>
                                        <p:tgtEl>
                                          <p:spTgt spid="2">
                                            <p:txEl>
                                              <p:pRg st="3" end="3"/>
                                            </p:txEl>
                                          </p:spTgt>
                                        </p:tgtEl>
                                        <p:attrNameLst>
                                          <p:attrName>ppt_x</p:attrName>
                                        </p:attrNameLst>
                                      </p:cBhvr>
                                      <p:tavLst>
                                        <p:tav tm="0">
                                          <p:val>
                                            <p:strVal val="#ppt_x-0.25"/>
                                          </p:val>
                                        </p:tav>
                                        <p:tav tm="100000">
                                          <p:val>
                                            <p:strVal val="#ppt_x"/>
                                          </p:val>
                                        </p:tav>
                                      </p:tavLst>
                                    </p:anim>
                                    <p:anim calcmode="lin" valueType="num">
                                      <p:cBhvr>
                                        <p:cTn id="38" dur="664" tmFilter="0.0,0.0; 0.25,0.07; 0.50,0.2; 0.75,0.467; 1.0,1.0">
                                          <p:stCondLst>
                                            <p:cond delay="0"/>
                                          </p:stCondLst>
                                        </p:cTn>
                                        <p:tgtEl>
                                          <p:spTgt spid="2">
                                            <p:txEl>
                                              <p:pRg st="3" end="3"/>
                                            </p:txEl>
                                          </p:spTgt>
                                        </p:tgtEl>
                                        <p:attrNameLst>
                                          <p:attrName>ppt_y</p:attrName>
                                        </p:attrNameLst>
                                      </p:cBhvr>
                                      <p:tavLst>
                                        <p:tav tm="0" fmla="#ppt_y-sin(pi*$)/3">
                                          <p:val>
                                            <p:fltVal val="0.5"/>
                                          </p:val>
                                        </p:tav>
                                        <p:tav tm="100000">
                                          <p:val>
                                            <p:fltVal val="1"/>
                                          </p:val>
                                        </p:tav>
                                      </p:tavLst>
                                    </p:anim>
                                    <p:anim calcmode="lin" valueType="num">
                                      <p:cBhvr>
                                        <p:cTn id="39" dur="664" tmFilter="0, 0; 0.125,0.2665; 0.25,0.4; 0.375,0.465; 0.5,0.5;  0.625,0.535; 0.75,0.6; 0.875,0.7335; 1,1">
                                          <p:stCondLst>
                                            <p:cond delay="664"/>
                                          </p:stCondLst>
                                        </p:cTn>
                                        <p:tgtEl>
                                          <p:spTgt spid="2">
                                            <p:txEl>
                                              <p:pRg st="3" end="3"/>
                                            </p:txEl>
                                          </p:spTgt>
                                        </p:tgtEl>
                                        <p:attrNameLst>
                                          <p:attrName>ppt_y</p:attrName>
                                        </p:attrNameLst>
                                      </p:cBhvr>
                                      <p:tavLst>
                                        <p:tav tm="0" fmla="#ppt_y-sin(pi*$)/9">
                                          <p:val>
                                            <p:fltVal val="0"/>
                                          </p:val>
                                        </p:tav>
                                        <p:tav tm="100000">
                                          <p:val>
                                            <p:fltVal val="1"/>
                                          </p:val>
                                        </p:tav>
                                      </p:tavLst>
                                    </p:anim>
                                    <p:anim calcmode="lin" valueType="num">
                                      <p:cBhvr>
                                        <p:cTn id="40" dur="332" tmFilter="0, 0; 0.125,0.2665; 0.25,0.4; 0.375,0.465; 0.5,0.5;  0.625,0.535; 0.75,0.6; 0.875,0.7335; 1,1">
                                          <p:stCondLst>
                                            <p:cond delay="1324"/>
                                          </p:stCondLst>
                                        </p:cTn>
                                        <p:tgtEl>
                                          <p:spTgt spid="2">
                                            <p:txEl>
                                              <p:pRg st="3" end="3"/>
                                            </p:txEl>
                                          </p:spTgt>
                                        </p:tgtEl>
                                        <p:attrNameLst>
                                          <p:attrName>ppt_y</p:attrName>
                                        </p:attrNameLst>
                                      </p:cBhvr>
                                      <p:tavLst>
                                        <p:tav tm="0" fmla="#ppt_y-sin(pi*$)/27">
                                          <p:val>
                                            <p:fltVal val="0"/>
                                          </p:val>
                                        </p:tav>
                                        <p:tav tm="100000">
                                          <p:val>
                                            <p:fltVal val="1"/>
                                          </p:val>
                                        </p:tav>
                                      </p:tavLst>
                                    </p:anim>
                                    <p:anim calcmode="lin" valueType="num">
                                      <p:cBhvr>
                                        <p:cTn id="41" dur="164" tmFilter="0, 0; 0.125,0.2665; 0.25,0.4; 0.375,0.465; 0.5,0.5;  0.625,0.535; 0.75,0.6; 0.875,0.7335; 1,1">
                                          <p:stCondLst>
                                            <p:cond delay="1656"/>
                                          </p:stCondLst>
                                        </p:cTn>
                                        <p:tgtEl>
                                          <p:spTgt spid="2">
                                            <p:txEl>
                                              <p:pRg st="3" end="3"/>
                                            </p:txEl>
                                          </p:spTgt>
                                        </p:tgtEl>
                                        <p:attrNameLst>
                                          <p:attrName>ppt_y</p:attrName>
                                        </p:attrNameLst>
                                      </p:cBhvr>
                                      <p:tavLst>
                                        <p:tav tm="0" fmla="#ppt_y-sin(pi*$)/81">
                                          <p:val>
                                            <p:fltVal val="0"/>
                                          </p:val>
                                        </p:tav>
                                        <p:tav tm="100000">
                                          <p:val>
                                            <p:fltVal val="1"/>
                                          </p:val>
                                        </p:tav>
                                      </p:tavLst>
                                    </p:anim>
                                    <p:animScale>
                                      <p:cBhvr>
                                        <p:cTn id="42" dur="26">
                                          <p:stCondLst>
                                            <p:cond delay="650"/>
                                          </p:stCondLst>
                                        </p:cTn>
                                        <p:tgtEl>
                                          <p:spTgt spid="2">
                                            <p:txEl>
                                              <p:pRg st="3" end="3"/>
                                            </p:txEl>
                                          </p:spTgt>
                                        </p:tgtEl>
                                      </p:cBhvr>
                                      <p:to x="100000" y="60000"/>
                                    </p:animScale>
                                    <p:animScale>
                                      <p:cBhvr>
                                        <p:cTn id="43" dur="166" decel="50000">
                                          <p:stCondLst>
                                            <p:cond delay="676"/>
                                          </p:stCondLst>
                                        </p:cTn>
                                        <p:tgtEl>
                                          <p:spTgt spid="2">
                                            <p:txEl>
                                              <p:pRg st="3" end="3"/>
                                            </p:txEl>
                                          </p:spTgt>
                                        </p:tgtEl>
                                      </p:cBhvr>
                                      <p:to x="100000" y="100000"/>
                                    </p:animScale>
                                    <p:animScale>
                                      <p:cBhvr>
                                        <p:cTn id="44" dur="26">
                                          <p:stCondLst>
                                            <p:cond delay="1312"/>
                                          </p:stCondLst>
                                        </p:cTn>
                                        <p:tgtEl>
                                          <p:spTgt spid="2">
                                            <p:txEl>
                                              <p:pRg st="3" end="3"/>
                                            </p:txEl>
                                          </p:spTgt>
                                        </p:tgtEl>
                                      </p:cBhvr>
                                      <p:to x="100000" y="80000"/>
                                    </p:animScale>
                                    <p:animScale>
                                      <p:cBhvr>
                                        <p:cTn id="45" dur="166" decel="50000">
                                          <p:stCondLst>
                                            <p:cond delay="1338"/>
                                          </p:stCondLst>
                                        </p:cTn>
                                        <p:tgtEl>
                                          <p:spTgt spid="2">
                                            <p:txEl>
                                              <p:pRg st="3" end="3"/>
                                            </p:txEl>
                                          </p:spTgt>
                                        </p:tgtEl>
                                      </p:cBhvr>
                                      <p:to x="100000" y="100000"/>
                                    </p:animScale>
                                    <p:animScale>
                                      <p:cBhvr>
                                        <p:cTn id="46" dur="26">
                                          <p:stCondLst>
                                            <p:cond delay="1642"/>
                                          </p:stCondLst>
                                        </p:cTn>
                                        <p:tgtEl>
                                          <p:spTgt spid="2">
                                            <p:txEl>
                                              <p:pRg st="3" end="3"/>
                                            </p:txEl>
                                          </p:spTgt>
                                        </p:tgtEl>
                                      </p:cBhvr>
                                      <p:to x="100000" y="90000"/>
                                    </p:animScale>
                                    <p:animScale>
                                      <p:cBhvr>
                                        <p:cTn id="47" dur="166" decel="50000">
                                          <p:stCondLst>
                                            <p:cond delay="1668"/>
                                          </p:stCondLst>
                                        </p:cTn>
                                        <p:tgtEl>
                                          <p:spTgt spid="2">
                                            <p:txEl>
                                              <p:pRg st="3" end="3"/>
                                            </p:txEl>
                                          </p:spTgt>
                                        </p:tgtEl>
                                      </p:cBhvr>
                                      <p:to x="100000" y="100000"/>
                                    </p:animScale>
                                    <p:animScale>
                                      <p:cBhvr>
                                        <p:cTn id="48" dur="26">
                                          <p:stCondLst>
                                            <p:cond delay="1808"/>
                                          </p:stCondLst>
                                        </p:cTn>
                                        <p:tgtEl>
                                          <p:spTgt spid="2">
                                            <p:txEl>
                                              <p:pRg st="3" end="3"/>
                                            </p:txEl>
                                          </p:spTgt>
                                        </p:tgtEl>
                                      </p:cBhvr>
                                      <p:to x="100000" y="95000"/>
                                    </p:animScale>
                                    <p:animScale>
                                      <p:cBhvr>
                                        <p:cTn id="49" dur="166" decel="50000">
                                          <p:stCondLst>
                                            <p:cond delay="1834"/>
                                          </p:stCondLst>
                                        </p:cTn>
                                        <p:tgtEl>
                                          <p:spTgt spid="2">
                                            <p:txEl>
                                              <p:pRg st="3" end="3"/>
                                            </p:txEl>
                                          </p:spTgt>
                                        </p:tgtEl>
                                      </p:cBhvr>
                                      <p:to x="100000" y="100000"/>
                                    </p:animScale>
                                  </p:childTnLst>
                                </p:cTn>
                              </p:par>
                              <p:par>
                                <p:cTn id="50" presetID="26" presetClass="entr" presetSubtype="0" fill="hold" nodeType="withEffect">
                                  <p:stCondLst>
                                    <p:cond delay="0"/>
                                  </p:stCondLst>
                                  <p:childTnLst>
                                    <p:set>
                                      <p:cBhvr>
                                        <p:cTn id="51" dur="1" fill="hold">
                                          <p:stCondLst>
                                            <p:cond delay="0"/>
                                          </p:stCondLst>
                                        </p:cTn>
                                        <p:tgtEl>
                                          <p:spTgt spid="2">
                                            <p:txEl>
                                              <p:pRg st="4" end="4"/>
                                            </p:txEl>
                                          </p:spTgt>
                                        </p:tgtEl>
                                        <p:attrNameLst>
                                          <p:attrName>style.visibility</p:attrName>
                                        </p:attrNameLst>
                                      </p:cBhvr>
                                      <p:to>
                                        <p:strVal val="visible"/>
                                      </p:to>
                                    </p:set>
                                    <p:animEffect transition="in" filter="wipe(down)">
                                      <p:cBhvr>
                                        <p:cTn id="52" dur="580">
                                          <p:stCondLst>
                                            <p:cond delay="0"/>
                                          </p:stCondLst>
                                        </p:cTn>
                                        <p:tgtEl>
                                          <p:spTgt spid="2">
                                            <p:txEl>
                                              <p:pRg st="4" end="4"/>
                                            </p:txEl>
                                          </p:spTgt>
                                        </p:tgtEl>
                                      </p:cBhvr>
                                    </p:animEffect>
                                    <p:anim calcmode="lin" valueType="num">
                                      <p:cBhvr>
                                        <p:cTn id="53" dur="1822" tmFilter="0,0; 0.14,0.36; 0.43,0.73; 0.71,0.91; 1.0,1.0">
                                          <p:stCondLst>
                                            <p:cond delay="0"/>
                                          </p:stCondLst>
                                        </p:cTn>
                                        <p:tgtEl>
                                          <p:spTgt spid="2">
                                            <p:txEl>
                                              <p:pRg st="4" end="4"/>
                                            </p:txEl>
                                          </p:spTgt>
                                        </p:tgtEl>
                                        <p:attrNameLst>
                                          <p:attrName>ppt_x</p:attrName>
                                        </p:attrNameLst>
                                      </p:cBhvr>
                                      <p:tavLst>
                                        <p:tav tm="0">
                                          <p:val>
                                            <p:strVal val="#ppt_x-0.25"/>
                                          </p:val>
                                        </p:tav>
                                        <p:tav tm="100000">
                                          <p:val>
                                            <p:strVal val="#ppt_x"/>
                                          </p:val>
                                        </p:tav>
                                      </p:tavLst>
                                    </p:anim>
                                    <p:anim calcmode="lin" valueType="num">
                                      <p:cBhvr>
                                        <p:cTn id="54" dur="664" tmFilter="0.0,0.0; 0.25,0.07; 0.50,0.2; 0.75,0.467; 1.0,1.0">
                                          <p:stCondLst>
                                            <p:cond delay="0"/>
                                          </p:stCondLst>
                                        </p:cTn>
                                        <p:tgtEl>
                                          <p:spTgt spid="2">
                                            <p:txEl>
                                              <p:pRg st="4" end="4"/>
                                            </p:txEl>
                                          </p:spTgt>
                                        </p:tgtEl>
                                        <p:attrNameLst>
                                          <p:attrName>ppt_y</p:attrName>
                                        </p:attrNameLst>
                                      </p:cBhvr>
                                      <p:tavLst>
                                        <p:tav tm="0" fmla="#ppt_y-sin(pi*$)/3">
                                          <p:val>
                                            <p:fltVal val="0.5"/>
                                          </p:val>
                                        </p:tav>
                                        <p:tav tm="100000">
                                          <p:val>
                                            <p:fltVal val="1"/>
                                          </p:val>
                                        </p:tav>
                                      </p:tavLst>
                                    </p:anim>
                                    <p:anim calcmode="lin" valueType="num">
                                      <p:cBhvr>
                                        <p:cTn id="55" dur="664" tmFilter="0, 0; 0.125,0.2665; 0.25,0.4; 0.375,0.465; 0.5,0.5;  0.625,0.535; 0.75,0.6; 0.875,0.7335; 1,1">
                                          <p:stCondLst>
                                            <p:cond delay="664"/>
                                          </p:stCondLst>
                                        </p:cTn>
                                        <p:tgtEl>
                                          <p:spTgt spid="2">
                                            <p:txEl>
                                              <p:pRg st="4" end="4"/>
                                            </p:txEl>
                                          </p:spTgt>
                                        </p:tgtEl>
                                        <p:attrNameLst>
                                          <p:attrName>ppt_y</p:attrName>
                                        </p:attrNameLst>
                                      </p:cBhvr>
                                      <p:tavLst>
                                        <p:tav tm="0" fmla="#ppt_y-sin(pi*$)/9">
                                          <p:val>
                                            <p:fltVal val="0"/>
                                          </p:val>
                                        </p:tav>
                                        <p:tav tm="100000">
                                          <p:val>
                                            <p:fltVal val="1"/>
                                          </p:val>
                                        </p:tav>
                                      </p:tavLst>
                                    </p:anim>
                                    <p:anim calcmode="lin" valueType="num">
                                      <p:cBhvr>
                                        <p:cTn id="56" dur="332" tmFilter="0, 0; 0.125,0.2665; 0.25,0.4; 0.375,0.465; 0.5,0.5;  0.625,0.535; 0.75,0.6; 0.875,0.7335; 1,1">
                                          <p:stCondLst>
                                            <p:cond delay="1324"/>
                                          </p:stCondLst>
                                        </p:cTn>
                                        <p:tgtEl>
                                          <p:spTgt spid="2">
                                            <p:txEl>
                                              <p:pRg st="4" end="4"/>
                                            </p:txEl>
                                          </p:spTgt>
                                        </p:tgtEl>
                                        <p:attrNameLst>
                                          <p:attrName>ppt_y</p:attrName>
                                        </p:attrNameLst>
                                      </p:cBhvr>
                                      <p:tavLst>
                                        <p:tav tm="0" fmla="#ppt_y-sin(pi*$)/27">
                                          <p:val>
                                            <p:fltVal val="0"/>
                                          </p:val>
                                        </p:tav>
                                        <p:tav tm="100000">
                                          <p:val>
                                            <p:fltVal val="1"/>
                                          </p:val>
                                        </p:tav>
                                      </p:tavLst>
                                    </p:anim>
                                    <p:anim calcmode="lin" valueType="num">
                                      <p:cBhvr>
                                        <p:cTn id="57" dur="164" tmFilter="0, 0; 0.125,0.2665; 0.25,0.4; 0.375,0.465; 0.5,0.5;  0.625,0.535; 0.75,0.6; 0.875,0.7335; 1,1">
                                          <p:stCondLst>
                                            <p:cond delay="1656"/>
                                          </p:stCondLst>
                                        </p:cTn>
                                        <p:tgtEl>
                                          <p:spTgt spid="2">
                                            <p:txEl>
                                              <p:pRg st="4" end="4"/>
                                            </p:txEl>
                                          </p:spTgt>
                                        </p:tgtEl>
                                        <p:attrNameLst>
                                          <p:attrName>ppt_y</p:attrName>
                                        </p:attrNameLst>
                                      </p:cBhvr>
                                      <p:tavLst>
                                        <p:tav tm="0" fmla="#ppt_y-sin(pi*$)/81">
                                          <p:val>
                                            <p:fltVal val="0"/>
                                          </p:val>
                                        </p:tav>
                                        <p:tav tm="100000">
                                          <p:val>
                                            <p:fltVal val="1"/>
                                          </p:val>
                                        </p:tav>
                                      </p:tavLst>
                                    </p:anim>
                                    <p:animScale>
                                      <p:cBhvr>
                                        <p:cTn id="58" dur="26">
                                          <p:stCondLst>
                                            <p:cond delay="650"/>
                                          </p:stCondLst>
                                        </p:cTn>
                                        <p:tgtEl>
                                          <p:spTgt spid="2">
                                            <p:txEl>
                                              <p:pRg st="4" end="4"/>
                                            </p:txEl>
                                          </p:spTgt>
                                        </p:tgtEl>
                                      </p:cBhvr>
                                      <p:to x="100000" y="60000"/>
                                    </p:animScale>
                                    <p:animScale>
                                      <p:cBhvr>
                                        <p:cTn id="59" dur="166" decel="50000">
                                          <p:stCondLst>
                                            <p:cond delay="676"/>
                                          </p:stCondLst>
                                        </p:cTn>
                                        <p:tgtEl>
                                          <p:spTgt spid="2">
                                            <p:txEl>
                                              <p:pRg st="4" end="4"/>
                                            </p:txEl>
                                          </p:spTgt>
                                        </p:tgtEl>
                                      </p:cBhvr>
                                      <p:to x="100000" y="100000"/>
                                    </p:animScale>
                                    <p:animScale>
                                      <p:cBhvr>
                                        <p:cTn id="60" dur="26">
                                          <p:stCondLst>
                                            <p:cond delay="1312"/>
                                          </p:stCondLst>
                                        </p:cTn>
                                        <p:tgtEl>
                                          <p:spTgt spid="2">
                                            <p:txEl>
                                              <p:pRg st="4" end="4"/>
                                            </p:txEl>
                                          </p:spTgt>
                                        </p:tgtEl>
                                      </p:cBhvr>
                                      <p:to x="100000" y="80000"/>
                                    </p:animScale>
                                    <p:animScale>
                                      <p:cBhvr>
                                        <p:cTn id="61" dur="166" decel="50000">
                                          <p:stCondLst>
                                            <p:cond delay="1338"/>
                                          </p:stCondLst>
                                        </p:cTn>
                                        <p:tgtEl>
                                          <p:spTgt spid="2">
                                            <p:txEl>
                                              <p:pRg st="4" end="4"/>
                                            </p:txEl>
                                          </p:spTgt>
                                        </p:tgtEl>
                                      </p:cBhvr>
                                      <p:to x="100000" y="100000"/>
                                    </p:animScale>
                                    <p:animScale>
                                      <p:cBhvr>
                                        <p:cTn id="62" dur="26">
                                          <p:stCondLst>
                                            <p:cond delay="1642"/>
                                          </p:stCondLst>
                                        </p:cTn>
                                        <p:tgtEl>
                                          <p:spTgt spid="2">
                                            <p:txEl>
                                              <p:pRg st="4" end="4"/>
                                            </p:txEl>
                                          </p:spTgt>
                                        </p:tgtEl>
                                      </p:cBhvr>
                                      <p:to x="100000" y="90000"/>
                                    </p:animScale>
                                    <p:animScale>
                                      <p:cBhvr>
                                        <p:cTn id="63" dur="166" decel="50000">
                                          <p:stCondLst>
                                            <p:cond delay="1668"/>
                                          </p:stCondLst>
                                        </p:cTn>
                                        <p:tgtEl>
                                          <p:spTgt spid="2">
                                            <p:txEl>
                                              <p:pRg st="4" end="4"/>
                                            </p:txEl>
                                          </p:spTgt>
                                        </p:tgtEl>
                                      </p:cBhvr>
                                      <p:to x="100000" y="100000"/>
                                    </p:animScale>
                                    <p:animScale>
                                      <p:cBhvr>
                                        <p:cTn id="64" dur="26">
                                          <p:stCondLst>
                                            <p:cond delay="1808"/>
                                          </p:stCondLst>
                                        </p:cTn>
                                        <p:tgtEl>
                                          <p:spTgt spid="2">
                                            <p:txEl>
                                              <p:pRg st="4" end="4"/>
                                            </p:txEl>
                                          </p:spTgt>
                                        </p:tgtEl>
                                      </p:cBhvr>
                                      <p:to x="100000" y="95000"/>
                                    </p:animScale>
                                    <p:animScale>
                                      <p:cBhvr>
                                        <p:cTn id="65" dur="166" decel="50000">
                                          <p:stCondLst>
                                            <p:cond delay="1834"/>
                                          </p:stCondLst>
                                        </p:cTn>
                                        <p:tgtEl>
                                          <p:spTgt spid="2">
                                            <p:txEl>
                                              <p:pRg st="4" end="4"/>
                                            </p:txEl>
                                          </p:spTgt>
                                        </p:tgtEl>
                                      </p:cBhvr>
                                      <p:to x="100000" y="100000"/>
                                    </p:animScale>
                                  </p:childTnLst>
                                </p:cTn>
                              </p:par>
                            </p:childTnLst>
                          </p:cTn>
                        </p:par>
                      </p:childTnLst>
                    </p:cTn>
                  </p:par>
                  <p:par>
                    <p:cTn id="66" fill="hold">
                      <p:stCondLst>
                        <p:cond delay="indefinite"/>
                      </p:stCondLst>
                      <p:childTnLst>
                        <p:par>
                          <p:cTn id="67" fill="hold">
                            <p:stCondLst>
                              <p:cond delay="0"/>
                            </p:stCondLst>
                            <p:childTnLst>
                              <p:par>
                                <p:cTn id="68" presetID="32" presetClass="emph" presetSubtype="0" fill="hold" nodeType="clickEffect">
                                  <p:stCondLst>
                                    <p:cond delay="0"/>
                                  </p:stCondLst>
                                  <p:childTnLst>
                                    <p:animRot by="120000">
                                      <p:cBhvr>
                                        <p:cTn id="69" dur="100" fill="hold">
                                          <p:stCondLst>
                                            <p:cond delay="0"/>
                                          </p:stCondLst>
                                        </p:cTn>
                                        <p:tgtEl>
                                          <p:spTgt spid="2">
                                            <p:txEl>
                                              <p:pRg st="5" end="5"/>
                                            </p:txEl>
                                          </p:spTgt>
                                        </p:tgtEl>
                                        <p:attrNameLst>
                                          <p:attrName>r</p:attrName>
                                        </p:attrNameLst>
                                      </p:cBhvr>
                                    </p:animRot>
                                    <p:animRot by="-240000">
                                      <p:cBhvr>
                                        <p:cTn id="70" dur="200" fill="hold">
                                          <p:stCondLst>
                                            <p:cond delay="200"/>
                                          </p:stCondLst>
                                        </p:cTn>
                                        <p:tgtEl>
                                          <p:spTgt spid="2">
                                            <p:txEl>
                                              <p:pRg st="5" end="5"/>
                                            </p:txEl>
                                          </p:spTgt>
                                        </p:tgtEl>
                                        <p:attrNameLst>
                                          <p:attrName>r</p:attrName>
                                        </p:attrNameLst>
                                      </p:cBhvr>
                                    </p:animRot>
                                    <p:animRot by="240000">
                                      <p:cBhvr>
                                        <p:cTn id="71" dur="200" fill="hold">
                                          <p:stCondLst>
                                            <p:cond delay="400"/>
                                          </p:stCondLst>
                                        </p:cTn>
                                        <p:tgtEl>
                                          <p:spTgt spid="2">
                                            <p:txEl>
                                              <p:pRg st="5" end="5"/>
                                            </p:txEl>
                                          </p:spTgt>
                                        </p:tgtEl>
                                        <p:attrNameLst>
                                          <p:attrName>r</p:attrName>
                                        </p:attrNameLst>
                                      </p:cBhvr>
                                    </p:animRot>
                                    <p:animRot by="-240000">
                                      <p:cBhvr>
                                        <p:cTn id="72" dur="200" fill="hold">
                                          <p:stCondLst>
                                            <p:cond delay="600"/>
                                          </p:stCondLst>
                                        </p:cTn>
                                        <p:tgtEl>
                                          <p:spTgt spid="2">
                                            <p:txEl>
                                              <p:pRg st="5" end="5"/>
                                            </p:txEl>
                                          </p:spTgt>
                                        </p:tgtEl>
                                        <p:attrNameLst>
                                          <p:attrName>r</p:attrName>
                                        </p:attrNameLst>
                                      </p:cBhvr>
                                    </p:animRot>
                                    <p:animRot by="120000">
                                      <p:cBhvr>
                                        <p:cTn id="73" dur="200" fill="hold">
                                          <p:stCondLst>
                                            <p:cond delay="800"/>
                                          </p:stCondLst>
                                        </p:cTn>
                                        <p:tgtEl>
                                          <p:spTgt spid="2">
                                            <p:txEl>
                                              <p:pRg st="5" end="5"/>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3081" y="366638"/>
            <a:ext cx="11259402" cy="4702954"/>
          </a:xfrm>
          <a:prstGeom prst="rect">
            <a:avLst/>
          </a:prstGeom>
        </p:spPr>
        <p:txBody>
          <a:bodyPr wrap="square">
            <a:spAutoFit/>
          </a:bodyPr>
          <a:lstStyle/>
          <a:p>
            <a:pPr algn="justLow" rtl="1">
              <a:lnSpc>
                <a:spcPct val="107000"/>
              </a:lnSpc>
              <a:spcAft>
                <a:spcPts val="0"/>
              </a:spcAft>
            </a:pPr>
            <a:r>
              <a:rPr lang="ar-SA" sz="3600" dirty="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rPr>
              <a:t>‌</a:t>
            </a:r>
            <a:r>
              <a:rPr lang="ar-SA" sz="3600" b="1" u="sng" dirty="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rPr>
              <a:t>ماده 5</a:t>
            </a:r>
            <a:r>
              <a:rPr lang="ar-SA" sz="3600" b="1" u="sng" dirty="0" smtClean="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rPr>
              <a:t>:</a:t>
            </a:r>
            <a:endParaRPr lang="fa-IR" sz="3600" b="1" u="sng" dirty="0" smtClean="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endParaRPr>
          </a:p>
          <a:p>
            <a:pPr algn="justLow" rtl="1">
              <a:lnSpc>
                <a:spcPct val="107000"/>
              </a:lnSpc>
              <a:spcAft>
                <a:spcPts val="0"/>
              </a:spcAft>
            </a:pPr>
            <a:r>
              <a:rPr lang="ar-SA" sz="3200" dirty="0" smtClean="0">
                <a:latin typeface="Calibri" panose="020F0502020204030204" pitchFamily="34" charset="0"/>
                <a:ea typeface="Calibri" panose="020F0502020204030204" pitchFamily="34" charset="0"/>
                <a:cs typeface="B Titr" panose="00000700000000000000" pitchFamily="2" charset="-78"/>
              </a:rPr>
              <a:t>به </a:t>
            </a:r>
            <a:r>
              <a:rPr lang="ar-SA" sz="3200" dirty="0">
                <a:latin typeface="Calibri" panose="020F0502020204030204" pitchFamily="34" charset="0"/>
                <a:ea typeface="Calibri" panose="020F0502020204030204" pitchFamily="34" charset="0"/>
                <a:cs typeface="B Titr" panose="00000700000000000000" pitchFamily="2" charset="-78"/>
              </a:rPr>
              <a:t>کارگیری کلیه متخصصین و صاحبان حرفه‌های پزشکی و پیراپزشکی که فاقد </a:t>
            </a:r>
            <a:r>
              <a:rPr lang="ar-SA" sz="3200" dirty="0" smtClean="0">
                <a:latin typeface="Calibri" panose="020F0502020204030204" pitchFamily="34" charset="0"/>
                <a:ea typeface="Calibri" panose="020F0502020204030204" pitchFamily="34" charset="0"/>
                <a:cs typeface="B Titr" panose="00000700000000000000" pitchFamily="2" charset="-78"/>
              </a:rPr>
              <a:t>م</a:t>
            </a:r>
            <a:r>
              <a:rPr lang="fa-IR" sz="3200" dirty="0">
                <a:latin typeface="Calibri" panose="020F0502020204030204" pitchFamily="34" charset="0"/>
                <a:ea typeface="Calibri" panose="020F0502020204030204" pitchFamily="34" charset="0"/>
                <a:cs typeface="B Titr" panose="00000700000000000000" pitchFamily="2" charset="-78"/>
              </a:rPr>
              <a:t>ج</a:t>
            </a:r>
            <a:r>
              <a:rPr lang="ar-SA" sz="3200" dirty="0" smtClean="0">
                <a:latin typeface="Calibri" panose="020F0502020204030204" pitchFamily="34" charset="0"/>
                <a:ea typeface="Calibri" panose="020F0502020204030204" pitchFamily="34" charset="0"/>
                <a:cs typeface="B Titr" panose="00000700000000000000" pitchFamily="2" charset="-78"/>
              </a:rPr>
              <a:t>ور </a:t>
            </a:r>
            <a:r>
              <a:rPr lang="ar-SA" sz="3200" dirty="0">
                <a:latin typeface="Calibri" panose="020F0502020204030204" pitchFamily="34" charset="0"/>
                <a:ea typeface="Calibri" panose="020F0502020204030204" pitchFamily="34" charset="0"/>
                <a:cs typeface="B Titr" panose="00000700000000000000" pitchFamily="2" charset="-78"/>
              </a:rPr>
              <a:t>قانونی کار، </a:t>
            </a:r>
            <a:r>
              <a:rPr lang="ar-SA" sz="3200" dirty="0" smtClean="0">
                <a:latin typeface="Calibri" panose="020F0502020204030204" pitchFamily="34" charset="0"/>
                <a:ea typeface="Calibri" panose="020F0502020204030204" pitchFamily="34" charset="0"/>
                <a:cs typeface="B Titr" panose="00000700000000000000" pitchFamily="2" charset="-78"/>
              </a:rPr>
              <a:t>صادر</a:t>
            </a:r>
            <a:r>
              <a:rPr lang="fa-IR" sz="3200" dirty="0" smtClean="0">
                <a:latin typeface="Calibri" panose="020F0502020204030204" pitchFamily="34" charset="0"/>
                <a:ea typeface="Calibri" panose="020F0502020204030204" pitchFamily="34" charset="0"/>
                <a:cs typeface="B Titr" panose="00000700000000000000" pitchFamily="2" charset="-78"/>
              </a:rPr>
              <a:t>ه</a:t>
            </a:r>
            <a:r>
              <a:rPr lang="ar-SA" sz="3200" dirty="0" smtClean="0">
                <a:latin typeface="Calibri" panose="020F0502020204030204" pitchFamily="34" charset="0"/>
                <a:ea typeface="Calibri" panose="020F0502020204030204" pitchFamily="34" charset="0"/>
                <a:cs typeface="B Titr" panose="00000700000000000000" pitchFamily="2" charset="-78"/>
              </a:rPr>
              <a:t> </a:t>
            </a:r>
            <a:r>
              <a:rPr lang="ar-SA" sz="3200" dirty="0">
                <a:latin typeface="Calibri" panose="020F0502020204030204" pitchFamily="34" charset="0"/>
                <a:ea typeface="Calibri" panose="020F0502020204030204" pitchFamily="34" charset="0"/>
                <a:cs typeface="B Titr" panose="00000700000000000000" pitchFamily="2" charset="-78"/>
              </a:rPr>
              <a:t>از وزارت بهداشت، درمان و آموزش‌پزشکی باشند، در مؤسسات پزشکی جرم محسوب شده و متخلف به مجازاتهای زیر محکوم می‌شود</a:t>
            </a:r>
            <a:r>
              <a:rPr lang="en-US" sz="3200" dirty="0" smtClean="0">
                <a:latin typeface="Calibri" panose="020F0502020204030204" pitchFamily="34" charset="0"/>
                <a:ea typeface="Calibri" panose="020F0502020204030204" pitchFamily="34" charset="0"/>
                <a:cs typeface="B Titr" panose="00000700000000000000" pitchFamily="2" charset="-78"/>
              </a:rPr>
              <a:t>:</a:t>
            </a:r>
            <a:endParaRPr lang="en-US" sz="2800" dirty="0">
              <a:latin typeface="Calibri" panose="020F0502020204030204" pitchFamily="34" charset="0"/>
              <a:ea typeface="Calibri" panose="020F0502020204030204" pitchFamily="34" charset="0"/>
              <a:cs typeface="B Titr" panose="00000700000000000000" pitchFamily="2" charset="-78"/>
            </a:endParaRPr>
          </a:p>
          <a:p>
            <a:pPr algn="justLow" rtl="1">
              <a:lnSpc>
                <a:spcPct val="107000"/>
              </a:lnSpc>
              <a:spcAft>
                <a:spcPts val="0"/>
              </a:spcAft>
            </a:pPr>
            <a:r>
              <a:rPr lang="ar-SA" sz="3600" dirty="0">
                <a:solidFill>
                  <a:srgbClr val="0070C0"/>
                </a:solidFill>
                <a:latin typeface="Calibri" panose="020F0502020204030204" pitchFamily="34" charset="0"/>
                <a:ea typeface="Calibri" panose="020F0502020204030204" pitchFamily="34" charset="0"/>
                <a:cs typeface="B Nazanin" panose="00000400000000000000" pitchFamily="2" charset="-78"/>
              </a:rPr>
              <a:t>‌مرتبه اول - جریمه نقدی به میزان یکصد هزار ریال تا پانصد هزار ریال، توبیخ کتبی و درج در پرونده پزشکی</a:t>
            </a:r>
            <a:r>
              <a:rPr lang="en-US" sz="3600" dirty="0">
                <a:solidFill>
                  <a:srgbClr val="0070C0"/>
                </a:solidFill>
                <a:latin typeface="Calibri" panose="020F0502020204030204" pitchFamily="34" charset="0"/>
                <a:ea typeface="Calibri" panose="020F0502020204030204" pitchFamily="34" charset="0"/>
                <a:cs typeface="B Nazanin" panose="00000400000000000000" pitchFamily="2" charset="-78"/>
              </a:rPr>
              <a:t>.</a:t>
            </a:r>
            <a:endParaRPr lang="en-US" sz="2800" dirty="0">
              <a:solidFill>
                <a:srgbClr val="0070C0"/>
              </a:solidFill>
              <a:latin typeface="Calibri" panose="020F0502020204030204" pitchFamily="34" charset="0"/>
              <a:ea typeface="Calibri" panose="020F0502020204030204" pitchFamily="34" charset="0"/>
              <a:cs typeface="Arial" panose="020B0604020202020204" pitchFamily="34" charset="0"/>
            </a:endParaRPr>
          </a:p>
          <a:p>
            <a:pPr algn="justLow" rtl="1">
              <a:lnSpc>
                <a:spcPct val="107000"/>
              </a:lnSpc>
              <a:spcAft>
                <a:spcPts val="0"/>
              </a:spcAft>
            </a:pPr>
            <a:r>
              <a:rPr lang="ar-SA" sz="3600" dirty="0">
                <a:solidFill>
                  <a:srgbClr val="0070C0"/>
                </a:solidFill>
                <a:latin typeface="Calibri" panose="020F0502020204030204" pitchFamily="34" charset="0"/>
                <a:ea typeface="Calibri" panose="020F0502020204030204" pitchFamily="34" charset="0"/>
                <a:cs typeface="B Nazanin" panose="00000400000000000000" pitchFamily="2" charset="-78"/>
              </a:rPr>
              <a:t>‌مرتبه دوم - علاوه بر مجازاتهای مرتبه اول، لغو پروانه مسئول فنی</a:t>
            </a:r>
            <a:r>
              <a:rPr lang="en-US" sz="3600" dirty="0">
                <a:solidFill>
                  <a:srgbClr val="0070C0"/>
                </a:solidFill>
                <a:latin typeface="Calibri" panose="020F0502020204030204" pitchFamily="34" charset="0"/>
                <a:ea typeface="Calibri" panose="020F0502020204030204" pitchFamily="34" charset="0"/>
                <a:cs typeface="B Nazanin" panose="00000400000000000000" pitchFamily="2" charset="-78"/>
              </a:rPr>
              <a:t>.</a:t>
            </a:r>
            <a:endParaRPr lang="en-US" sz="2800" dirty="0">
              <a:solidFill>
                <a:srgbClr val="0070C0"/>
              </a:solidFill>
              <a:latin typeface="Calibri" panose="020F0502020204030204" pitchFamily="34" charset="0"/>
              <a:ea typeface="Calibri" panose="020F0502020204030204" pitchFamily="34" charset="0"/>
              <a:cs typeface="Arial" panose="020B0604020202020204" pitchFamily="34" charset="0"/>
            </a:endParaRPr>
          </a:p>
          <a:p>
            <a:pPr algn="justLow" rtl="1">
              <a:lnSpc>
                <a:spcPct val="107000"/>
              </a:lnSpc>
              <a:spcAft>
                <a:spcPts val="0"/>
              </a:spcAft>
            </a:pPr>
            <a:r>
              <a:rPr lang="ar-SA" sz="3600" dirty="0">
                <a:solidFill>
                  <a:srgbClr val="0070C0"/>
                </a:solidFill>
                <a:latin typeface="Calibri" panose="020F0502020204030204" pitchFamily="34" charset="0"/>
                <a:ea typeface="Calibri" panose="020F0502020204030204" pitchFamily="34" charset="0"/>
                <a:cs typeface="B Nazanin" panose="00000400000000000000" pitchFamily="2" charset="-78"/>
              </a:rPr>
              <a:t>‌مرتبه سوم - علاوه بر مجازاتهای مرتبه دوم، لغو پروانه تأسیس</a:t>
            </a:r>
            <a:r>
              <a:rPr lang="en-US" sz="3600" dirty="0">
                <a:solidFill>
                  <a:srgbClr val="0070C0"/>
                </a:solidFill>
                <a:latin typeface="Calibri" panose="020F0502020204030204" pitchFamily="34" charset="0"/>
                <a:ea typeface="Calibri" panose="020F0502020204030204" pitchFamily="34" charset="0"/>
                <a:cs typeface="B Nazanin" panose="00000400000000000000" pitchFamily="2" charset="-78"/>
              </a:rPr>
              <a:t>.</a:t>
            </a:r>
            <a:endParaRPr lang="en-US" sz="2800" dirty="0">
              <a:solidFill>
                <a:srgbClr val="0070C0"/>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657713152"/>
      </p:ext>
    </p:extLst>
  </p:cSld>
  <p:clrMapOvr>
    <a:masterClrMapping/>
  </p:clrMapOvr>
  <mc:AlternateContent xmlns:mc="http://schemas.openxmlformats.org/markup-compatibility/2006" xmlns:p14="http://schemas.microsoft.com/office/powerpoint/2010/main">
    <mc:Choice Requires="p14">
      <p:transition spd="slow" p14:dur="2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80">
                                          <p:stCondLst>
                                            <p:cond delay="0"/>
                                          </p:stCondLst>
                                        </p:cTn>
                                        <p:tgtEl>
                                          <p:spTgt spid="2">
                                            <p:txEl>
                                              <p:pRg st="0" end="0"/>
                                            </p:txEl>
                                          </p:spTgt>
                                        </p:tgtEl>
                                      </p:cBhvr>
                                    </p:animEffect>
                                    <p:anim calcmode="lin" valueType="num">
                                      <p:cBhvr>
                                        <p:cTn id="8" dur="1822" tmFilter="0,0; 0.14,0.36; 0.43,0.73; 0.71,0.91; 1.0,1.0">
                                          <p:stCondLst>
                                            <p:cond delay="0"/>
                                          </p:stCondLst>
                                        </p:cTn>
                                        <p:tgtEl>
                                          <p:spTgt spid="2">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xEl>
                                              <p:pRg st="0" end="0"/>
                                            </p:txEl>
                                          </p:spTgt>
                                        </p:tgtEl>
                                      </p:cBhvr>
                                      <p:to x="100000" y="60000"/>
                                    </p:animScale>
                                    <p:animScale>
                                      <p:cBhvr>
                                        <p:cTn id="14" dur="166" decel="50000">
                                          <p:stCondLst>
                                            <p:cond delay="676"/>
                                          </p:stCondLst>
                                        </p:cTn>
                                        <p:tgtEl>
                                          <p:spTgt spid="2">
                                            <p:txEl>
                                              <p:pRg st="0" end="0"/>
                                            </p:txEl>
                                          </p:spTgt>
                                        </p:tgtEl>
                                      </p:cBhvr>
                                      <p:to x="100000" y="100000"/>
                                    </p:animScale>
                                    <p:animScale>
                                      <p:cBhvr>
                                        <p:cTn id="15" dur="26">
                                          <p:stCondLst>
                                            <p:cond delay="1312"/>
                                          </p:stCondLst>
                                        </p:cTn>
                                        <p:tgtEl>
                                          <p:spTgt spid="2">
                                            <p:txEl>
                                              <p:pRg st="0" end="0"/>
                                            </p:txEl>
                                          </p:spTgt>
                                        </p:tgtEl>
                                      </p:cBhvr>
                                      <p:to x="100000" y="80000"/>
                                    </p:animScale>
                                    <p:animScale>
                                      <p:cBhvr>
                                        <p:cTn id="16" dur="166" decel="50000">
                                          <p:stCondLst>
                                            <p:cond delay="1338"/>
                                          </p:stCondLst>
                                        </p:cTn>
                                        <p:tgtEl>
                                          <p:spTgt spid="2">
                                            <p:txEl>
                                              <p:pRg st="0" end="0"/>
                                            </p:txEl>
                                          </p:spTgt>
                                        </p:tgtEl>
                                      </p:cBhvr>
                                      <p:to x="100000" y="100000"/>
                                    </p:animScale>
                                    <p:animScale>
                                      <p:cBhvr>
                                        <p:cTn id="17" dur="26">
                                          <p:stCondLst>
                                            <p:cond delay="1642"/>
                                          </p:stCondLst>
                                        </p:cTn>
                                        <p:tgtEl>
                                          <p:spTgt spid="2">
                                            <p:txEl>
                                              <p:pRg st="0" end="0"/>
                                            </p:txEl>
                                          </p:spTgt>
                                        </p:tgtEl>
                                      </p:cBhvr>
                                      <p:to x="100000" y="90000"/>
                                    </p:animScale>
                                    <p:animScale>
                                      <p:cBhvr>
                                        <p:cTn id="18" dur="166" decel="50000">
                                          <p:stCondLst>
                                            <p:cond delay="1668"/>
                                          </p:stCondLst>
                                        </p:cTn>
                                        <p:tgtEl>
                                          <p:spTgt spid="2">
                                            <p:txEl>
                                              <p:pRg st="0" end="0"/>
                                            </p:txEl>
                                          </p:spTgt>
                                        </p:tgtEl>
                                      </p:cBhvr>
                                      <p:to x="100000" y="100000"/>
                                    </p:animScale>
                                    <p:animScale>
                                      <p:cBhvr>
                                        <p:cTn id="19" dur="26">
                                          <p:stCondLst>
                                            <p:cond delay="1808"/>
                                          </p:stCondLst>
                                        </p:cTn>
                                        <p:tgtEl>
                                          <p:spTgt spid="2">
                                            <p:txEl>
                                              <p:pRg st="0" end="0"/>
                                            </p:txEl>
                                          </p:spTgt>
                                        </p:tgtEl>
                                      </p:cBhvr>
                                      <p:to x="100000" y="95000"/>
                                    </p:animScale>
                                    <p:animScale>
                                      <p:cBhvr>
                                        <p:cTn id="20" dur="166" decel="50000">
                                          <p:stCondLst>
                                            <p:cond delay="1834"/>
                                          </p:stCondLst>
                                        </p:cTn>
                                        <p:tgtEl>
                                          <p:spTgt spid="2">
                                            <p:txEl>
                                              <p:pRg st="0" end="0"/>
                                            </p:txEl>
                                          </p:spTgt>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2">
                                            <p:txEl>
                                              <p:pRg st="1" end="1"/>
                                            </p:txEl>
                                          </p:spTgt>
                                        </p:tgtEl>
                                        <p:attrNameLst>
                                          <p:attrName>style.visibility</p:attrName>
                                        </p:attrNameLst>
                                      </p:cBhvr>
                                      <p:to>
                                        <p:strVal val="visible"/>
                                      </p:to>
                                    </p:set>
                                    <p:animEffect transition="in" filter="wipe(down)">
                                      <p:cBhvr>
                                        <p:cTn id="23" dur="580">
                                          <p:stCondLst>
                                            <p:cond delay="0"/>
                                          </p:stCondLst>
                                        </p:cTn>
                                        <p:tgtEl>
                                          <p:spTgt spid="2">
                                            <p:txEl>
                                              <p:pRg st="1" end="1"/>
                                            </p:txEl>
                                          </p:spTgt>
                                        </p:tgtEl>
                                      </p:cBhvr>
                                    </p:animEffect>
                                    <p:anim calcmode="lin" valueType="num">
                                      <p:cBhvr>
                                        <p:cTn id="24" dur="1822" tmFilter="0,0; 0.14,0.36; 0.43,0.73; 0.71,0.91; 1.0,1.0">
                                          <p:stCondLst>
                                            <p:cond delay="0"/>
                                          </p:stCondLst>
                                        </p:cTn>
                                        <p:tgtEl>
                                          <p:spTgt spid="2">
                                            <p:txEl>
                                              <p:pRg st="1" end="1"/>
                                            </p:txEl>
                                          </p:spTgt>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
                                            <p:txEl>
                                              <p:pRg st="1" end="1"/>
                                            </p:txEl>
                                          </p:spTgt>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
                                            <p:txEl>
                                              <p:pRg st="1" end="1"/>
                                            </p:txEl>
                                          </p:spTgt>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
                                            <p:txEl>
                                              <p:pRg st="1" end="1"/>
                                            </p:txEl>
                                          </p:spTgt>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
                                            <p:txEl>
                                              <p:pRg st="1" end="1"/>
                                            </p:txEl>
                                          </p:spTgt>
                                        </p:tgtEl>
                                        <p:attrNameLst>
                                          <p:attrName>ppt_y</p:attrName>
                                        </p:attrNameLst>
                                      </p:cBhvr>
                                      <p:tavLst>
                                        <p:tav tm="0" fmla="#ppt_y-sin(pi*$)/81">
                                          <p:val>
                                            <p:fltVal val="0"/>
                                          </p:val>
                                        </p:tav>
                                        <p:tav tm="100000">
                                          <p:val>
                                            <p:fltVal val="1"/>
                                          </p:val>
                                        </p:tav>
                                      </p:tavLst>
                                    </p:anim>
                                    <p:animScale>
                                      <p:cBhvr>
                                        <p:cTn id="29" dur="26">
                                          <p:stCondLst>
                                            <p:cond delay="650"/>
                                          </p:stCondLst>
                                        </p:cTn>
                                        <p:tgtEl>
                                          <p:spTgt spid="2">
                                            <p:txEl>
                                              <p:pRg st="1" end="1"/>
                                            </p:txEl>
                                          </p:spTgt>
                                        </p:tgtEl>
                                      </p:cBhvr>
                                      <p:to x="100000" y="60000"/>
                                    </p:animScale>
                                    <p:animScale>
                                      <p:cBhvr>
                                        <p:cTn id="30" dur="166" decel="50000">
                                          <p:stCondLst>
                                            <p:cond delay="676"/>
                                          </p:stCondLst>
                                        </p:cTn>
                                        <p:tgtEl>
                                          <p:spTgt spid="2">
                                            <p:txEl>
                                              <p:pRg st="1" end="1"/>
                                            </p:txEl>
                                          </p:spTgt>
                                        </p:tgtEl>
                                      </p:cBhvr>
                                      <p:to x="100000" y="100000"/>
                                    </p:animScale>
                                    <p:animScale>
                                      <p:cBhvr>
                                        <p:cTn id="31" dur="26">
                                          <p:stCondLst>
                                            <p:cond delay="1312"/>
                                          </p:stCondLst>
                                        </p:cTn>
                                        <p:tgtEl>
                                          <p:spTgt spid="2">
                                            <p:txEl>
                                              <p:pRg st="1" end="1"/>
                                            </p:txEl>
                                          </p:spTgt>
                                        </p:tgtEl>
                                      </p:cBhvr>
                                      <p:to x="100000" y="80000"/>
                                    </p:animScale>
                                    <p:animScale>
                                      <p:cBhvr>
                                        <p:cTn id="32" dur="166" decel="50000">
                                          <p:stCondLst>
                                            <p:cond delay="1338"/>
                                          </p:stCondLst>
                                        </p:cTn>
                                        <p:tgtEl>
                                          <p:spTgt spid="2">
                                            <p:txEl>
                                              <p:pRg st="1" end="1"/>
                                            </p:txEl>
                                          </p:spTgt>
                                        </p:tgtEl>
                                      </p:cBhvr>
                                      <p:to x="100000" y="100000"/>
                                    </p:animScale>
                                    <p:animScale>
                                      <p:cBhvr>
                                        <p:cTn id="33" dur="26">
                                          <p:stCondLst>
                                            <p:cond delay="1642"/>
                                          </p:stCondLst>
                                        </p:cTn>
                                        <p:tgtEl>
                                          <p:spTgt spid="2">
                                            <p:txEl>
                                              <p:pRg st="1" end="1"/>
                                            </p:txEl>
                                          </p:spTgt>
                                        </p:tgtEl>
                                      </p:cBhvr>
                                      <p:to x="100000" y="90000"/>
                                    </p:animScale>
                                    <p:animScale>
                                      <p:cBhvr>
                                        <p:cTn id="34" dur="166" decel="50000">
                                          <p:stCondLst>
                                            <p:cond delay="1668"/>
                                          </p:stCondLst>
                                        </p:cTn>
                                        <p:tgtEl>
                                          <p:spTgt spid="2">
                                            <p:txEl>
                                              <p:pRg st="1" end="1"/>
                                            </p:txEl>
                                          </p:spTgt>
                                        </p:tgtEl>
                                      </p:cBhvr>
                                      <p:to x="100000" y="100000"/>
                                    </p:animScale>
                                    <p:animScale>
                                      <p:cBhvr>
                                        <p:cTn id="35" dur="26">
                                          <p:stCondLst>
                                            <p:cond delay="1808"/>
                                          </p:stCondLst>
                                        </p:cTn>
                                        <p:tgtEl>
                                          <p:spTgt spid="2">
                                            <p:txEl>
                                              <p:pRg st="1" end="1"/>
                                            </p:txEl>
                                          </p:spTgt>
                                        </p:tgtEl>
                                      </p:cBhvr>
                                      <p:to x="100000" y="95000"/>
                                    </p:animScale>
                                    <p:animScale>
                                      <p:cBhvr>
                                        <p:cTn id="36" dur="166" decel="50000">
                                          <p:stCondLst>
                                            <p:cond delay="1834"/>
                                          </p:stCondLst>
                                        </p:cTn>
                                        <p:tgtEl>
                                          <p:spTgt spid="2">
                                            <p:txEl>
                                              <p:pRg st="1" end="1"/>
                                            </p:txEl>
                                          </p:spTgt>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nodeType="clickEffect">
                                  <p:stCondLst>
                                    <p:cond delay="250"/>
                                  </p:stCondLst>
                                  <p:childTnLst>
                                    <p:set>
                                      <p:cBhvr>
                                        <p:cTn id="40" dur="1" fill="hold">
                                          <p:stCondLst>
                                            <p:cond delay="0"/>
                                          </p:stCondLst>
                                        </p:cTn>
                                        <p:tgtEl>
                                          <p:spTgt spid="2">
                                            <p:txEl>
                                              <p:pRg st="2" end="2"/>
                                            </p:txEl>
                                          </p:spTgt>
                                        </p:tgtEl>
                                        <p:attrNameLst>
                                          <p:attrName>style.visibility</p:attrName>
                                        </p:attrNameLst>
                                      </p:cBhvr>
                                      <p:to>
                                        <p:strVal val="visible"/>
                                      </p:to>
                                    </p:set>
                                    <p:animEffect transition="in" filter="randombar(horizontal)">
                                      <p:cBhvr>
                                        <p:cTn id="41" dur="1750"/>
                                        <p:tgtEl>
                                          <p:spTgt spid="2">
                                            <p:txEl>
                                              <p:pRg st="2" end="2"/>
                                            </p:txEl>
                                          </p:spTgt>
                                        </p:tgtEl>
                                      </p:cBhvr>
                                    </p:animEffect>
                                  </p:childTnLst>
                                </p:cTn>
                              </p:par>
                              <p:par>
                                <p:cTn id="42" presetID="14" presetClass="entr" presetSubtype="10" fill="hold" nodeType="withEffect">
                                  <p:stCondLst>
                                    <p:cond delay="250"/>
                                  </p:stCondLst>
                                  <p:childTnLst>
                                    <p:set>
                                      <p:cBhvr>
                                        <p:cTn id="43" dur="1" fill="hold">
                                          <p:stCondLst>
                                            <p:cond delay="0"/>
                                          </p:stCondLst>
                                        </p:cTn>
                                        <p:tgtEl>
                                          <p:spTgt spid="2">
                                            <p:txEl>
                                              <p:pRg st="3" end="3"/>
                                            </p:txEl>
                                          </p:spTgt>
                                        </p:tgtEl>
                                        <p:attrNameLst>
                                          <p:attrName>style.visibility</p:attrName>
                                        </p:attrNameLst>
                                      </p:cBhvr>
                                      <p:to>
                                        <p:strVal val="visible"/>
                                      </p:to>
                                    </p:set>
                                    <p:animEffect transition="in" filter="randombar(horizontal)">
                                      <p:cBhvr>
                                        <p:cTn id="44" dur="1750"/>
                                        <p:tgtEl>
                                          <p:spTgt spid="2">
                                            <p:txEl>
                                              <p:pRg st="3" end="3"/>
                                            </p:txEl>
                                          </p:spTgt>
                                        </p:tgtEl>
                                      </p:cBhvr>
                                    </p:animEffect>
                                  </p:childTnLst>
                                </p:cTn>
                              </p:par>
                              <p:par>
                                <p:cTn id="45" presetID="14" presetClass="entr" presetSubtype="10" fill="hold" nodeType="withEffect">
                                  <p:stCondLst>
                                    <p:cond delay="250"/>
                                  </p:stCondLst>
                                  <p:childTnLst>
                                    <p:set>
                                      <p:cBhvr>
                                        <p:cTn id="46" dur="1" fill="hold">
                                          <p:stCondLst>
                                            <p:cond delay="0"/>
                                          </p:stCondLst>
                                        </p:cTn>
                                        <p:tgtEl>
                                          <p:spTgt spid="2">
                                            <p:txEl>
                                              <p:pRg st="4" end="4"/>
                                            </p:txEl>
                                          </p:spTgt>
                                        </p:tgtEl>
                                        <p:attrNameLst>
                                          <p:attrName>style.visibility</p:attrName>
                                        </p:attrNameLst>
                                      </p:cBhvr>
                                      <p:to>
                                        <p:strVal val="visible"/>
                                      </p:to>
                                    </p:set>
                                    <p:animEffect transition="in" filter="randombar(horizontal)">
                                      <p:cBhvr>
                                        <p:cTn id="47" dur="175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3081" y="573297"/>
            <a:ext cx="11300346" cy="5310621"/>
          </a:xfrm>
          <a:prstGeom prst="rect">
            <a:avLst/>
          </a:prstGeom>
        </p:spPr>
        <p:txBody>
          <a:bodyPr wrap="square">
            <a:spAutoFit/>
          </a:bodyPr>
          <a:lstStyle/>
          <a:p>
            <a:pPr algn="justLow" rtl="1">
              <a:lnSpc>
                <a:spcPct val="107000"/>
              </a:lnSpc>
              <a:spcAft>
                <a:spcPts val="0"/>
              </a:spcAft>
            </a:pPr>
            <a:r>
              <a:rPr lang="ar-SA" sz="3600" u="sng" dirty="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rPr>
              <a:t>‌ماده 6</a:t>
            </a:r>
            <a:r>
              <a:rPr lang="ar-SA" sz="3600" u="sng" dirty="0" smtClean="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rPr>
              <a:t>:</a:t>
            </a:r>
            <a:endParaRPr lang="fa-IR" sz="3600" u="sng" dirty="0" smtClean="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endParaRPr>
          </a:p>
          <a:p>
            <a:pPr algn="justLow" rtl="1">
              <a:lnSpc>
                <a:spcPct val="150000"/>
              </a:lnSpc>
              <a:spcAft>
                <a:spcPts val="0"/>
              </a:spcAft>
            </a:pPr>
            <a:r>
              <a:rPr lang="ar-SA" sz="3200" dirty="0" smtClean="0">
                <a:solidFill>
                  <a:srgbClr val="0070C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Shiraz" panose="00000400000000000000" pitchFamily="2" charset="-78"/>
              </a:rPr>
              <a:t> </a:t>
            </a:r>
            <a:r>
              <a:rPr lang="ar-SA" sz="3000" dirty="0">
                <a:latin typeface="Calibri" panose="020F0502020204030204" pitchFamily="34" charset="0"/>
                <a:ea typeface="Calibri" panose="020F0502020204030204" pitchFamily="34" charset="0"/>
                <a:cs typeface="B Titr" panose="00000700000000000000" pitchFamily="2" charset="-78"/>
              </a:rPr>
              <a:t>صاحبان حرفه‌های پزشکی و پیراپزشکی فاقد مجوزهای قانونی کار مندرج درماده 5 که در محل غیر مجاز به کار مشغول شده‌اند </a:t>
            </a:r>
            <a:r>
              <a:rPr lang="ar-SA" sz="3000" dirty="0" smtClean="0">
                <a:latin typeface="Calibri" panose="020F0502020204030204" pitchFamily="34" charset="0"/>
                <a:ea typeface="Calibri" panose="020F0502020204030204" pitchFamily="34" charset="0"/>
                <a:cs typeface="B Titr" panose="00000700000000000000" pitchFamily="2" charset="-78"/>
              </a:rPr>
              <a:t>به</a:t>
            </a:r>
            <a:r>
              <a:rPr lang="fa-IR" sz="3000" dirty="0" smtClean="0">
                <a:latin typeface="Calibri" panose="020F0502020204030204" pitchFamily="34" charset="0"/>
                <a:ea typeface="Calibri" panose="020F0502020204030204" pitchFamily="34" charset="0"/>
                <a:cs typeface="B Titr" panose="00000700000000000000" pitchFamily="2" charset="-78"/>
              </a:rPr>
              <a:t> </a:t>
            </a:r>
            <a:r>
              <a:rPr lang="ar-SA" sz="3000" dirty="0" smtClean="0">
                <a:latin typeface="Calibri" panose="020F0502020204030204" pitchFamily="34" charset="0"/>
                <a:ea typeface="Calibri" panose="020F0502020204030204" pitchFamily="34" charset="0"/>
                <a:cs typeface="B Titr" panose="00000700000000000000" pitchFamily="2" charset="-78"/>
              </a:rPr>
              <a:t>‌مجازاتهای </a:t>
            </a:r>
            <a:r>
              <a:rPr lang="ar-SA" sz="3000" dirty="0">
                <a:latin typeface="Calibri" panose="020F0502020204030204" pitchFamily="34" charset="0"/>
                <a:ea typeface="Calibri" panose="020F0502020204030204" pitchFamily="34" charset="0"/>
                <a:cs typeface="B Titr" panose="00000700000000000000" pitchFamily="2" charset="-78"/>
              </a:rPr>
              <a:t>زیر محکوم </a:t>
            </a:r>
            <a:r>
              <a:rPr lang="ar-SA" sz="3000" dirty="0" smtClean="0">
                <a:latin typeface="Calibri" panose="020F0502020204030204" pitchFamily="34" charset="0"/>
                <a:ea typeface="Calibri" panose="020F0502020204030204" pitchFamily="34" charset="0"/>
                <a:cs typeface="B Titr" panose="00000700000000000000" pitchFamily="2" charset="-78"/>
              </a:rPr>
              <a:t>خواهند</a:t>
            </a:r>
            <a:r>
              <a:rPr lang="fa-IR" sz="3000" dirty="0" smtClean="0">
                <a:latin typeface="Calibri" panose="020F0502020204030204" pitchFamily="34" charset="0"/>
                <a:ea typeface="Calibri" panose="020F0502020204030204" pitchFamily="34" charset="0"/>
                <a:cs typeface="B Titr" panose="00000700000000000000" pitchFamily="2" charset="-78"/>
              </a:rPr>
              <a:t> </a:t>
            </a:r>
            <a:r>
              <a:rPr lang="ar-SA" sz="3000" dirty="0" smtClean="0">
                <a:latin typeface="Calibri" panose="020F0502020204030204" pitchFamily="34" charset="0"/>
                <a:ea typeface="Calibri" panose="020F0502020204030204" pitchFamily="34" charset="0"/>
                <a:cs typeface="B Titr" panose="00000700000000000000" pitchFamily="2" charset="-78"/>
              </a:rPr>
              <a:t>شد</a:t>
            </a:r>
            <a:r>
              <a:rPr lang="en-US" sz="3000" dirty="0" smtClean="0">
                <a:latin typeface="Calibri" panose="020F0502020204030204" pitchFamily="34" charset="0"/>
                <a:ea typeface="Calibri" panose="020F0502020204030204" pitchFamily="34" charset="0"/>
                <a:cs typeface="B Titr" panose="00000700000000000000" pitchFamily="2" charset="-78"/>
              </a:rPr>
              <a:t>:</a:t>
            </a:r>
          </a:p>
          <a:p>
            <a:pPr algn="justLow" rtl="1">
              <a:lnSpc>
                <a:spcPct val="107000"/>
              </a:lnSpc>
              <a:spcAft>
                <a:spcPts val="0"/>
              </a:spcAft>
            </a:pPr>
            <a:endParaRPr lang="en-US" sz="2400" dirty="0">
              <a:solidFill>
                <a:srgbClr val="0070C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Shiraz" panose="00000400000000000000" pitchFamily="2" charset="-78"/>
            </a:endParaRPr>
          </a:p>
          <a:p>
            <a:pPr algn="justLow" rtl="1">
              <a:lnSpc>
                <a:spcPct val="107000"/>
              </a:lnSpc>
              <a:spcAft>
                <a:spcPts val="0"/>
              </a:spcAft>
            </a:pPr>
            <a:r>
              <a:rPr lang="ar-SA" sz="3400" dirty="0">
                <a:solidFill>
                  <a:srgbClr val="0070C0"/>
                </a:solidFill>
                <a:latin typeface="Calibri" panose="020F0502020204030204" pitchFamily="34" charset="0"/>
                <a:ea typeface="Calibri" panose="020F0502020204030204" pitchFamily="34" charset="0"/>
                <a:cs typeface="B Nazanin" panose="00000400000000000000" pitchFamily="2" charset="-78"/>
              </a:rPr>
              <a:t>‌مرتبه اول - درج تخلف در پرونده پزشکی و اعزام به محل کار قانونی</a:t>
            </a:r>
            <a:r>
              <a:rPr lang="en-US" sz="3400" dirty="0">
                <a:solidFill>
                  <a:srgbClr val="0070C0"/>
                </a:solidFill>
                <a:latin typeface="Calibri" panose="020F0502020204030204" pitchFamily="34" charset="0"/>
                <a:ea typeface="Calibri" panose="020F0502020204030204" pitchFamily="34" charset="0"/>
                <a:cs typeface="B Nazanin" panose="00000400000000000000" pitchFamily="2" charset="-78"/>
              </a:rPr>
              <a:t>.</a:t>
            </a:r>
            <a:endParaRPr lang="en-US" sz="3400" dirty="0">
              <a:solidFill>
                <a:srgbClr val="0070C0"/>
              </a:solidFill>
              <a:latin typeface="Calibri" panose="020F0502020204030204" pitchFamily="34" charset="0"/>
              <a:ea typeface="Calibri" panose="020F0502020204030204" pitchFamily="34" charset="0"/>
              <a:cs typeface="Arial" panose="020B0604020202020204" pitchFamily="34" charset="0"/>
            </a:endParaRPr>
          </a:p>
          <a:p>
            <a:pPr algn="justLow" rtl="1">
              <a:lnSpc>
                <a:spcPct val="107000"/>
              </a:lnSpc>
              <a:spcAft>
                <a:spcPts val="0"/>
              </a:spcAft>
            </a:pPr>
            <a:r>
              <a:rPr lang="ar-SA" sz="3400" dirty="0">
                <a:solidFill>
                  <a:srgbClr val="0070C0"/>
                </a:solidFill>
                <a:latin typeface="Calibri" panose="020F0502020204030204" pitchFamily="34" charset="0"/>
                <a:ea typeface="Calibri" panose="020F0502020204030204" pitchFamily="34" charset="0"/>
                <a:cs typeface="B Nazanin" panose="00000400000000000000" pitchFamily="2" charset="-78"/>
              </a:rPr>
              <a:t>‌مرتبه دوم - علاوه بر مجازات‌های مرتبه اول، جریمه نقدی به میزان پانصد هزار تا پنج میلیون ریال به تناسب</a:t>
            </a:r>
            <a:r>
              <a:rPr lang="en-US" sz="3400" dirty="0">
                <a:solidFill>
                  <a:srgbClr val="0070C0"/>
                </a:solidFill>
                <a:latin typeface="Calibri" panose="020F0502020204030204" pitchFamily="34" charset="0"/>
                <a:ea typeface="Calibri" panose="020F0502020204030204" pitchFamily="34" charset="0"/>
                <a:cs typeface="B Nazanin" panose="00000400000000000000" pitchFamily="2" charset="-78"/>
              </a:rPr>
              <a:t>.</a:t>
            </a:r>
            <a:endParaRPr lang="en-US" sz="3400" dirty="0">
              <a:solidFill>
                <a:srgbClr val="0070C0"/>
              </a:solidFill>
              <a:latin typeface="Calibri" panose="020F0502020204030204" pitchFamily="34" charset="0"/>
              <a:ea typeface="Calibri" panose="020F0502020204030204" pitchFamily="34" charset="0"/>
              <a:cs typeface="Arial" panose="020B0604020202020204" pitchFamily="34" charset="0"/>
            </a:endParaRPr>
          </a:p>
          <a:p>
            <a:pPr algn="justLow" rtl="1">
              <a:lnSpc>
                <a:spcPct val="107000"/>
              </a:lnSpc>
              <a:spcAft>
                <a:spcPts val="0"/>
              </a:spcAft>
            </a:pPr>
            <a:r>
              <a:rPr lang="ar-SA" sz="3400" dirty="0">
                <a:solidFill>
                  <a:srgbClr val="0070C0"/>
                </a:solidFill>
                <a:latin typeface="Calibri" panose="020F0502020204030204" pitchFamily="34" charset="0"/>
                <a:ea typeface="Calibri" panose="020F0502020204030204" pitchFamily="34" charset="0"/>
                <a:cs typeface="B Nazanin" panose="00000400000000000000" pitchFamily="2" charset="-78"/>
              </a:rPr>
              <a:t>‌مرتبه سوم - علاوه بر مجازات‌های مرتبه دوم، محکومیت به اضافه خدمت در محل کار قانونی حداکثر تا دو برابر مدت قانونی</a:t>
            </a:r>
            <a:r>
              <a:rPr lang="en-US" sz="3400" dirty="0">
                <a:solidFill>
                  <a:srgbClr val="0070C0"/>
                </a:solidFill>
                <a:latin typeface="Calibri" panose="020F0502020204030204" pitchFamily="34" charset="0"/>
                <a:ea typeface="Calibri" panose="020F0502020204030204" pitchFamily="34" charset="0"/>
                <a:cs typeface="B Nazanin" panose="00000400000000000000" pitchFamily="2" charset="-78"/>
              </a:rPr>
              <a:t>.</a:t>
            </a:r>
            <a:endParaRPr lang="en-US" sz="3400" dirty="0">
              <a:solidFill>
                <a:srgbClr val="0070C0"/>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511425232"/>
      </p:ext>
    </p:extLst>
  </p:cSld>
  <p:clrMapOvr>
    <a:masterClrMapping/>
  </p:clrMapOvr>
  <mc:AlternateContent xmlns:mc="http://schemas.openxmlformats.org/markup-compatibility/2006" xmlns:p14="http://schemas.microsoft.com/office/powerpoint/2010/main">
    <mc:Choice Requires="p14">
      <p:transition spd="slow" p14:dur="2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1000"/>
                                        <p:tgtEl>
                                          <p:spTgt spid="2">
                                            <p:txEl>
                                              <p:pRg st="1" end="1"/>
                                            </p:txEl>
                                          </p:spTgt>
                                        </p:tgtEl>
                                      </p:cBhvr>
                                    </p:animEffect>
                                    <p:anim calcmode="lin" valueType="num">
                                      <p:cBhvr>
                                        <p:cTn id="13"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3081" y="477763"/>
            <a:ext cx="11343095" cy="5122364"/>
          </a:xfrm>
          <a:prstGeom prst="rect">
            <a:avLst/>
          </a:prstGeom>
        </p:spPr>
        <p:txBody>
          <a:bodyPr wrap="square">
            <a:spAutoFit/>
          </a:bodyPr>
          <a:lstStyle/>
          <a:p>
            <a:pPr algn="justLow" rtl="1">
              <a:lnSpc>
                <a:spcPct val="107000"/>
              </a:lnSpc>
              <a:spcAft>
                <a:spcPts val="0"/>
              </a:spcAft>
            </a:pPr>
            <a:r>
              <a:rPr lang="ar-SA" sz="3600" u="sng" dirty="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rPr>
              <a:t>‌ماده 7:</a:t>
            </a:r>
            <a:r>
              <a:rPr lang="ar-SA" sz="3600" dirty="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rPr>
              <a:t> </a:t>
            </a:r>
            <a:endParaRPr lang="en-GB" sz="3600" dirty="0" smtClean="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endParaRPr>
          </a:p>
          <a:p>
            <a:pPr algn="justLow" rtl="1">
              <a:lnSpc>
                <a:spcPct val="107000"/>
              </a:lnSpc>
              <a:spcAft>
                <a:spcPts val="0"/>
              </a:spcAft>
            </a:pPr>
            <a:r>
              <a:rPr lang="ar-SA" sz="3200" b="1" dirty="0" smtClean="0">
                <a:latin typeface="Calibri" panose="020F0502020204030204" pitchFamily="34" charset="0"/>
                <a:ea typeface="Calibri" panose="020F0502020204030204" pitchFamily="34" charset="0"/>
                <a:cs typeface="B Titr" panose="00000700000000000000" pitchFamily="2" charset="-78"/>
              </a:rPr>
              <a:t>به</a:t>
            </a:r>
            <a:r>
              <a:rPr lang="ar-SA" sz="3000" b="1" dirty="0" smtClean="0">
                <a:latin typeface="Calibri" panose="020F0502020204030204" pitchFamily="34" charset="0"/>
                <a:ea typeface="Calibri" panose="020F0502020204030204" pitchFamily="34" charset="0"/>
                <a:cs typeface="B Titr" panose="00000700000000000000" pitchFamily="2" charset="-78"/>
              </a:rPr>
              <a:t> </a:t>
            </a:r>
            <a:r>
              <a:rPr lang="ar-SA" sz="3000" b="1" dirty="0">
                <a:latin typeface="Calibri" panose="020F0502020204030204" pitchFamily="34" charset="0"/>
                <a:ea typeface="Calibri" panose="020F0502020204030204" pitchFamily="34" charset="0"/>
                <a:cs typeface="B Titr" panose="00000700000000000000" pitchFamily="2" charset="-78"/>
              </a:rPr>
              <a:t>کارگیری افراد فاقد صلاحیت حرفه‌ای در مؤسسات پزشکی جرم محسوب شده ومتخلف به مجازاتهای زیر محکوم خواهد شد</a:t>
            </a:r>
            <a:r>
              <a:rPr lang="en-US" sz="3000" b="1" dirty="0">
                <a:solidFill>
                  <a:srgbClr val="0070C0"/>
                </a:solidFill>
                <a:latin typeface="Calibri" panose="020F0502020204030204" pitchFamily="34" charset="0"/>
                <a:ea typeface="Calibri" panose="020F0502020204030204" pitchFamily="34" charset="0"/>
                <a:cs typeface="B Titr" panose="00000700000000000000" pitchFamily="2" charset="-78"/>
              </a:rPr>
              <a:t>:</a:t>
            </a:r>
          </a:p>
          <a:p>
            <a:pPr algn="justLow" rtl="1">
              <a:lnSpc>
                <a:spcPct val="150000"/>
              </a:lnSpc>
              <a:spcAft>
                <a:spcPts val="0"/>
              </a:spcAft>
            </a:pPr>
            <a:r>
              <a:rPr lang="ar-SA" sz="2800" dirty="0">
                <a:solidFill>
                  <a:srgbClr val="0070C0"/>
                </a:solidFill>
                <a:latin typeface="Calibri" panose="020F0502020204030204" pitchFamily="34" charset="0"/>
                <a:ea typeface="Calibri" panose="020F0502020204030204" pitchFamily="34" charset="0"/>
                <a:cs typeface="B Nazanin" panose="00000400000000000000" pitchFamily="2" charset="-78"/>
              </a:rPr>
              <a:t>‌مرتبه اول - جریمه نقدی به میزان پانصد هزار تا یک میلیون ریال، توبیخ کتبی و درج در پرونده پزشکی</a:t>
            </a:r>
            <a:r>
              <a:rPr lang="en-US" sz="2800" dirty="0">
                <a:solidFill>
                  <a:srgbClr val="0070C0"/>
                </a:solidFill>
                <a:latin typeface="Calibri" panose="020F0502020204030204" pitchFamily="34" charset="0"/>
                <a:ea typeface="Calibri" panose="020F0502020204030204" pitchFamily="34" charset="0"/>
                <a:cs typeface="B Nazanin" panose="00000400000000000000" pitchFamily="2" charset="-78"/>
              </a:rPr>
              <a:t>.</a:t>
            </a:r>
            <a:endParaRPr lang="en-US" sz="2800" dirty="0">
              <a:solidFill>
                <a:srgbClr val="0070C0"/>
              </a:solidFill>
              <a:latin typeface="Calibri" panose="020F0502020204030204" pitchFamily="34" charset="0"/>
              <a:ea typeface="Calibri" panose="020F0502020204030204" pitchFamily="34" charset="0"/>
              <a:cs typeface="Arial" panose="020B0604020202020204" pitchFamily="34" charset="0"/>
            </a:endParaRPr>
          </a:p>
          <a:p>
            <a:pPr algn="justLow" rtl="1">
              <a:lnSpc>
                <a:spcPct val="150000"/>
              </a:lnSpc>
              <a:spcAft>
                <a:spcPts val="0"/>
              </a:spcAft>
            </a:pPr>
            <a:r>
              <a:rPr lang="ar-SA" sz="3000" dirty="0">
                <a:solidFill>
                  <a:srgbClr val="0070C0"/>
                </a:solidFill>
                <a:latin typeface="Calibri" panose="020F0502020204030204" pitchFamily="34" charset="0"/>
                <a:ea typeface="Calibri" panose="020F0502020204030204" pitchFamily="34" charset="0"/>
                <a:cs typeface="B Nazanin" panose="00000400000000000000" pitchFamily="2" charset="-78"/>
              </a:rPr>
              <a:t>‌مرتبه دوم - علاوه بر مجازاتهای مرتبه اول، لغو پروانه مسئول فنی</a:t>
            </a:r>
            <a:r>
              <a:rPr lang="en-US" sz="3000" dirty="0">
                <a:solidFill>
                  <a:srgbClr val="0070C0"/>
                </a:solidFill>
                <a:latin typeface="Calibri" panose="020F0502020204030204" pitchFamily="34" charset="0"/>
                <a:ea typeface="Calibri" panose="020F0502020204030204" pitchFamily="34" charset="0"/>
                <a:cs typeface="B Nazanin" panose="00000400000000000000" pitchFamily="2" charset="-78"/>
              </a:rPr>
              <a:t>.</a:t>
            </a:r>
            <a:endParaRPr lang="en-US" sz="3000" dirty="0">
              <a:solidFill>
                <a:srgbClr val="0070C0"/>
              </a:solidFill>
              <a:latin typeface="Calibri" panose="020F0502020204030204" pitchFamily="34" charset="0"/>
              <a:ea typeface="Calibri" panose="020F0502020204030204" pitchFamily="34" charset="0"/>
              <a:cs typeface="Arial" panose="020B0604020202020204" pitchFamily="34" charset="0"/>
            </a:endParaRPr>
          </a:p>
          <a:p>
            <a:pPr algn="justLow" rtl="1">
              <a:lnSpc>
                <a:spcPct val="150000"/>
              </a:lnSpc>
              <a:spcAft>
                <a:spcPts val="0"/>
              </a:spcAft>
            </a:pPr>
            <a:r>
              <a:rPr lang="ar-SA" sz="3000" dirty="0">
                <a:solidFill>
                  <a:srgbClr val="0070C0"/>
                </a:solidFill>
                <a:latin typeface="Calibri" panose="020F0502020204030204" pitchFamily="34" charset="0"/>
                <a:ea typeface="Calibri" panose="020F0502020204030204" pitchFamily="34" charset="0"/>
                <a:cs typeface="B Nazanin" panose="00000400000000000000" pitchFamily="2" charset="-78"/>
              </a:rPr>
              <a:t>‌مرتبه سوم - علاوه بر مجازاتهای مرتبه دوم لغو پروانه تأسیس</a:t>
            </a:r>
            <a:r>
              <a:rPr lang="en-US" sz="3000" dirty="0">
                <a:solidFill>
                  <a:srgbClr val="0070C0"/>
                </a:solidFill>
                <a:latin typeface="Calibri" panose="020F0502020204030204" pitchFamily="34" charset="0"/>
                <a:ea typeface="Calibri" panose="020F0502020204030204" pitchFamily="34" charset="0"/>
                <a:cs typeface="B Nazanin" panose="00000400000000000000" pitchFamily="2" charset="-78"/>
              </a:rPr>
              <a:t>.</a:t>
            </a:r>
            <a:endParaRPr lang="en-US" sz="3000" dirty="0">
              <a:solidFill>
                <a:srgbClr val="0070C0"/>
              </a:solidFill>
              <a:latin typeface="Calibri" panose="020F0502020204030204" pitchFamily="34" charset="0"/>
              <a:ea typeface="Calibri" panose="020F0502020204030204" pitchFamily="34" charset="0"/>
              <a:cs typeface="Arial" panose="020B0604020202020204" pitchFamily="34" charset="0"/>
            </a:endParaRPr>
          </a:p>
          <a:p>
            <a:pPr algn="justLow" rtl="1">
              <a:lnSpc>
                <a:spcPct val="150000"/>
              </a:lnSpc>
              <a:spcAft>
                <a:spcPts val="0"/>
              </a:spcAft>
            </a:pPr>
            <a:r>
              <a:rPr lang="ar-SA" sz="3000" dirty="0">
                <a:solidFill>
                  <a:schemeClr val="accent6">
                    <a:lumMod val="75000"/>
                  </a:schemeClr>
                </a:solidFill>
                <a:latin typeface="Calibri" panose="020F0502020204030204" pitchFamily="34" charset="0"/>
                <a:ea typeface="Calibri" panose="020F0502020204030204" pitchFamily="34" charset="0"/>
                <a:cs typeface="B Nazanin" panose="00000400000000000000" pitchFamily="2" charset="-78"/>
              </a:rPr>
              <a:t>‌تبصره: افراد فاقد صلاحیت شاغل نیز به مراجع ذیصلاح قضایی جهت برخورد قانونی معرفی خواهند گردید</a:t>
            </a:r>
            <a:r>
              <a:rPr lang="en-US" sz="3000" dirty="0">
                <a:solidFill>
                  <a:schemeClr val="accent6">
                    <a:lumMod val="75000"/>
                  </a:schemeClr>
                </a:solidFill>
                <a:latin typeface="Calibri" panose="020F0502020204030204" pitchFamily="34" charset="0"/>
                <a:ea typeface="Calibri" panose="020F0502020204030204" pitchFamily="34" charset="0"/>
                <a:cs typeface="B Nazanin" panose="00000400000000000000" pitchFamily="2" charset="-78"/>
              </a:rPr>
              <a:t>.</a:t>
            </a:r>
            <a:endParaRPr lang="en-US" sz="3000" dirty="0">
              <a:solidFill>
                <a:schemeClr val="accent6">
                  <a:lumMod val="75000"/>
                </a:schemeClr>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278774053"/>
      </p:ext>
    </p:extLst>
  </p:cSld>
  <p:clrMapOvr>
    <a:masterClrMapping/>
  </p:clrMapOvr>
  <mc:AlternateContent xmlns:mc="http://schemas.openxmlformats.org/markup-compatibility/2006" xmlns:p14="http://schemas.microsoft.com/office/powerpoint/2010/main">
    <mc:Choice Requires="p14">
      <p:transition spd="slow" p14:dur="2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125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125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125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125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7" dur="1000"/>
                                        <p:tgtEl>
                                          <p:spTgt spid="2">
                                            <p:txEl>
                                              <p:pRg st="2" end="2"/>
                                            </p:txEl>
                                          </p:spTgt>
                                        </p:tgtEl>
                                      </p:cBhvr>
                                    </p:animEffect>
                                  </p:childTnLst>
                                </p:cTn>
                              </p:par>
                              <p:par>
                                <p:cTn id="18" presetID="14" presetClass="entr" presetSubtype="10" fill="hold" nodeType="withEffect">
                                  <p:stCondLst>
                                    <p:cond delay="0"/>
                                  </p:stCondLst>
                                  <p:childTnLst>
                                    <p:set>
                                      <p:cBhvr>
                                        <p:cTn id="19" dur="1" fill="hold">
                                          <p:stCondLst>
                                            <p:cond delay="0"/>
                                          </p:stCondLst>
                                        </p:cTn>
                                        <p:tgtEl>
                                          <p:spTgt spid="2">
                                            <p:txEl>
                                              <p:pRg st="3" end="3"/>
                                            </p:txEl>
                                          </p:spTgt>
                                        </p:tgtEl>
                                        <p:attrNameLst>
                                          <p:attrName>style.visibility</p:attrName>
                                        </p:attrNameLst>
                                      </p:cBhvr>
                                      <p:to>
                                        <p:strVal val="visible"/>
                                      </p:to>
                                    </p:set>
                                    <p:animEffect transition="in" filter="randombar(horizontal)">
                                      <p:cBhvr>
                                        <p:cTn id="20" dur="1000"/>
                                        <p:tgtEl>
                                          <p:spTgt spid="2">
                                            <p:txEl>
                                              <p:pRg st="3" end="3"/>
                                            </p:txEl>
                                          </p:spTgt>
                                        </p:tgtEl>
                                      </p:cBhvr>
                                    </p:animEffect>
                                  </p:childTnLst>
                                </p:cTn>
                              </p:par>
                              <p:par>
                                <p:cTn id="21" presetID="14" presetClass="entr" presetSubtype="10" fill="hold" nodeType="with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Effect transition="in" filter="randombar(horizontal)">
                                      <p:cBhvr>
                                        <p:cTn id="23" dur="1000"/>
                                        <p:tgtEl>
                                          <p:spTgt spid="2">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6" presetClass="entr" presetSubtype="0" fill="hold" nodeType="clickEffect">
                                  <p:stCondLst>
                                    <p:cond delay="0"/>
                                  </p:stCondLst>
                                  <p:childTnLst>
                                    <p:set>
                                      <p:cBhvr>
                                        <p:cTn id="27" dur="1" fill="hold">
                                          <p:stCondLst>
                                            <p:cond delay="0"/>
                                          </p:stCondLst>
                                        </p:cTn>
                                        <p:tgtEl>
                                          <p:spTgt spid="2">
                                            <p:txEl>
                                              <p:pRg st="5" end="5"/>
                                            </p:txEl>
                                          </p:spTgt>
                                        </p:tgtEl>
                                        <p:attrNameLst>
                                          <p:attrName>style.visibility</p:attrName>
                                        </p:attrNameLst>
                                      </p:cBhvr>
                                      <p:to>
                                        <p:strVal val="visible"/>
                                      </p:to>
                                    </p:set>
                                    <p:animEffect transition="in" filter="wipe(down)">
                                      <p:cBhvr>
                                        <p:cTn id="28" dur="362">
                                          <p:stCondLst>
                                            <p:cond delay="0"/>
                                          </p:stCondLst>
                                        </p:cTn>
                                        <p:tgtEl>
                                          <p:spTgt spid="2">
                                            <p:txEl>
                                              <p:pRg st="5" end="5"/>
                                            </p:txEl>
                                          </p:spTgt>
                                        </p:tgtEl>
                                      </p:cBhvr>
                                    </p:animEffect>
                                    <p:anim calcmode="lin" valueType="num">
                                      <p:cBhvr>
                                        <p:cTn id="29" dur="1139" tmFilter="0,0; 0.14,0.36; 0.43,0.73; 0.71,0.91; 1.0,1.0">
                                          <p:stCondLst>
                                            <p:cond delay="0"/>
                                          </p:stCondLst>
                                        </p:cTn>
                                        <p:tgtEl>
                                          <p:spTgt spid="2">
                                            <p:txEl>
                                              <p:pRg st="5" end="5"/>
                                            </p:txEl>
                                          </p:spTgt>
                                        </p:tgtEl>
                                        <p:attrNameLst>
                                          <p:attrName>ppt_x</p:attrName>
                                        </p:attrNameLst>
                                      </p:cBhvr>
                                      <p:tavLst>
                                        <p:tav tm="0">
                                          <p:val>
                                            <p:strVal val="#ppt_x-0.25"/>
                                          </p:val>
                                        </p:tav>
                                        <p:tav tm="100000">
                                          <p:val>
                                            <p:strVal val="#ppt_x"/>
                                          </p:val>
                                        </p:tav>
                                      </p:tavLst>
                                    </p:anim>
                                    <p:anim calcmode="lin" valueType="num">
                                      <p:cBhvr>
                                        <p:cTn id="30" dur="415" tmFilter="0.0,0.0; 0.25,0.07; 0.50,0.2; 0.75,0.467; 1.0,1.0">
                                          <p:stCondLst>
                                            <p:cond delay="0"/>
                                          </p:stCondLst>
                                        </p:cTn>
                                        <p:tgtEl>
                                          <p:spTgt spid="2">
                                            <p:txEl>
                                              <p:pRg st="5" end="5"/>
                                            </p:txEl>
                                          </p:spTgt>
                                        </p:tgtEl>
                                        <p:attrNameLst>
                                          <p:attrName>ppt_y</p:attrName>
                                        </p:attrNameLst>
                                      </p:cBhvr>
                                      <p:tavLst>
                                        <p:tav tm="0" fmla="#ppt_y-sin(pi*$)/3">
                                          <p:val>
                                            <p:fltVal val="0.5"/>
                                          </p:val>
                                        </p:tav>
                                        <p:tav tm="100000">
                                          <p:val>
                                            <p:fltVal val="1"/>
                                          </p:val>
                                        </p:tav>
                                      </p:tavLst>
                                    </p:anim>
                                    <p:anim calcmode="lin" valueType="num">
                                      <p:cBhvr>
                                        <p:cTn id="31" dur="415" tmFilter="0, 0; 0.125,0.2665; 0.25,0.4; 0.375,0.465; 0.5,0.5;  0.625,0.535; 0.75,0.6; 0.875,0.7335; 1,1">
                                          <p:stCondLst>
                                            <p:cond delay="415"/>
                                          </p:stCondLst>
                                        </p:cTn>
                                        <p:tgtEl>
                                          <p:spTgt spid="2">
                                            <p:txEl>
                                              <p:pRg st="5" end="5"/>
                                            </p:txEl>
                                          </p:spTgt>
                                        </p:tgtEl>
                                        <p:attrNameLst>
                                          <p:attrName>ppt_y</p:attrName>
                                        </p:attrNameLst>
                                      </p:cBhvr>
                                      <p:tavLst>
                                        <p:tav tm="0" fmla="#ppt_y-sin(pi*$)/9">
                                          <p:val>
                                            <p:fltVal val="0"/>
                                          </p:val>
                                        </p:tav>
                                        <p:tav tm="100000">
                                          <p:val>
                                            <p:fltVal val="1"/>
                                          </p:val>
                                        </p:tav>
                                      </p:tavLst>
                                    </p:anim>
                                    <p:anim calcmode="lin" valueType="num">
                                      <p:cBhvr>
                                        <p:cTn id="32" dur="207" tmFilter="0, 0; 0.125,0.2665; 0.25,0.4; 0.375,0.465; 0.5,0.5;  0.625,0.535; 0.75,0.6; 0.875,0.7335; 1,1">
                                          <p:stCondLst>
                                            <p:cond delay="828"/>
                                          </p:stCondLst>
                                        </p:cTn>
                                        <p:tgtEl>
                                          <p:spTgt spid="2">
                                            <p:txEl>
                                              <p:pRg st="5" end="5"/>
                                            </p:txEl>
                                          </p:spTgt>
                                        </p:tgtEl>
                                        <p:attrNameLst>
                                          <p:attrName>ppt_y</p:attrName>
                                        </p:attrNameLst>
                                      </p:cBhvr>
                                      <p:tavLst>
                                        <p:tav tm="0" fmla="#ppt_y-sin(pi*$)/27">
                                          <p:val>
                                            <p:fltVal val="0"/>
                                          </p:val>
                                        </p:tav>
                                        <p:tav tm="100000">
                                          <p:val>
                                            <p:fltVal val="1"/>
                                          </p:val>
                                        </p:tav>
                                      </p:tavLst>
                                    </p:anim>
                                    <p:anim calcmode="lin" valueType="num">
                                      <p:cBhvr>
                                        <p:cTn id="33" dur="103" tmFilter="0, 0; 0.125,0.2665; 0.25,0.4; 0.375,0.465; 0.5,0.5;  0.625,0.535; 0.75,0.6; 0.875,0.7335; 1,1">
                                          <p:stCondLst>
                                            <p:cond delay="1035"/>
                                          </p:stCondLst>
                                        </p:cTn>
                                        <p:tgtEl>
                                          <p:spTgt spid="2">
                                            <p:txEl>
                                              <p:pRg st="5" end="5"/>
                                            </p:txEl>
                                          </p:spTgt>
                                        </p:tgtEl>
                                        <p:attrNameLst>
                                          <p:attrName>ppt_y</p:attrName>
                                        </p:attrNameLst>
                                      </p:cBhvr>
                                      <p:tavLst>
                                        <p:tav tm="0" fmla="#ppt_y-sin(pi*$)/81">
                                          <p:val>
                                            <p:fltVal val="0"/>
                                          </p:val>
                                        </p:tav>
                                        <p:tav tm="100000">
                                          <p:val>
                                            <p:fltVal val="1"/>
                                          </p:val>
                                        </p:tav>
                                      </p:tavLst>
                                    </p:anim>
                                    <p:animScale>
                                      <p:cBhvr>
                                        <p:cTn id="34" dur="16">
                                          <p:stCondLst>
                                            <p:cond delay="406"/>
                                          </p:stCondLst>
                                        </p:cTn>
                                        <p:tgtEl>
                                          <p:spTgt spid="2">
                                            <p:txEl>
                                              <p:pRg st="5" end="5"/>
                                            </p:txEl>
                                          </p:spTgt>
                                        </p:tgtEl>
                                      </p:cBhvr>
                                      <p:to x="100000" y="60000"/>
                                    </p:animScale>
                                    <p:animScale>
                                      <p:cBhvr>
                                        <p:cTn id="35" dur="104" decel="50000">
                                          <p:stCondLst>
                                            <p:cond delay="423"/>
                                          </p:stCondLst>
                                        </p:cTn>
                                        <p:tgtEl>
                                          <p:spTgt spid="2">
                                            <p:txEl>
                                              <p:pRg st="5" end="5"/>
                                            </p:txEl>
                                          </p:spTgt>
                                        </p:tgtEl>
                                      </p:cBhvr>
                                      <p:to x="100000" y="100000"/>
                                    </p:animScale>
                                    <p:animScale>
                                      <p:cBhvr>
                                        <p:cTn id="36" dur="16">
                                          <p:stCondLst>
                                            <p:cond delay="820"/>
                                          </p:stCondLst>
                                        </p:cTn>
                                        <p:tgtEl>
                                          <p:spTgt spid="2">
                                            <p:txEl>
                                              <p:pRg st="5" end="5"/>
                                            </p:txEl>
                                          </p:spTgt>
                                        </p:tgtEl>
                                      </p:cBhvr>
                                      <p:to x="100000" y="80000"/>
                                    </p:animScale>
                                    <p:animScale>
                                      <p:cBhvr>
                                        <p:cTn id="37" dur="104" decel="50000">
                                          <p:stCondLst>
                                            <p:cond delay="836"/>
                                          </p:stCondLst>
                                        </p:cTn>
                                        <p:tgtEl>
                                          <p:spTgt spid="2">
                                            <p:txEl>
                                              <p:pRg st="5" end="5"/>
                                            </p:txEl>
                                          </p:spTgt>
                                        </p:tgtEl>
                                      </p:cBhvr>
                                      <p:to x="100000" y="100000"/>
                                    </p:animScale>
                                    <p:animScale>
                                      <p:cBhvr>
                                        <p:cTn id="38" dur="16">
                                          <p:stCondLst>
                                            <p:cond delay="1026"/>
                                          </p:stCondLst>
                                        </p:cTn>
                                        <p:tgtEl>
                                          <p:spTgt spid="2">
                                            <p:txEl>
                                              <p:pRg st="5" end="5"/>
                                            </p:txEl>
                                          </p:spTgt>
                                        </p:tgtEl>
                                      </p:cBhvr>
                                      <p:to x="100000" y="90000"/>
                                    </p:animScale>
                                    <p:animScale>
                                      <p:cBhvr>
                                        <p:cTn id="39" dur="104" decel="50000">
                                          <p:stCondLst>
                                            <p:cond delay="1042"/>
                                          </p:stCondLst>
                                        </p:cTn>
                                        <p:tgtEl>
                                          <p:spTgt spid="2">
                                            <p:txEl>
                                              <p:pRg st="5" end="5"/>
                                            </p:txEl>
                                          </p:spTgt>
                                        </p:tgtEl>
                                      </p:cBhvr>
                                      <p:to x="100000" y="100000"/>
                                    </p:animScale>
                                    <p:animScale>
                                      <p:cBhvr>
                                        <p:cTn id="40" dur="16">
                                          <p:stCondLst>
                                            <p:cond delay="1130"/>
                                          </p:stCondLst>
                                        </p:cTn>
                                        <p:tgtEl>
                                          <p:spTgt spid="2">
                                            <p:txEl>
                                              <p:pRg st="5" end="5"/>
                                            </p:txEl>
                                          </p:spTgt>
                                        </p:tgtEl>
                                      </p:cBhvr>
                                      <p:to x="100000" y="95000"/>
                                    </p:animScale>
                                    <p:animScale>
                                      <p:cBhvr>
                                        <p:cTn id="41" dur="104" decel="50000">
                                          <p:stCondLst>
                                            <p:cond delay="1146"/>
                                          </p:stCondLst>
                                        </p:cTn>
                                        <p:tgtEl>
                                          <p:spTgt spid="2">
                                            <p:txEl>
                                              <p:pRg st="5" end="5"/>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91320" y="341244"/>
            <a:ext cx="11354937" cy="6085640"/>
          </a:xfrm>
          <a:prstGeom prst="rect">
            <a:avLst/>
          </a:prstGeom>
        </p:spPr>
        <p:txBody>
          <a:bodyPr wrap="square">
            <a:spAutoFit/>
          </a:bodyPr>
          <a:lstStyle/>
          <a:p>
            <a:pPr algn="justLow" rtl="1">
              <a:lnSpc>
                <a:spcPct val="107000"/>
              </a:lnSpc>
              <a:spcAft>
                <a:spcPts val="0"/>
              </a:spcAft>
            </a:pPr>
            <a:r>
              <a:rPr lang="ar-SA" sz="2800" dirty="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rPr>
              <a:t>‌</a:t>
            </a:r>
            <a:r>
              <a:rPr lang="ar-SA" sz="2800" u="sng" dirty="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rPr>
              <a:t>ماده 8:</a:t>
            </a:r>
            <a:r>
              <a:rPr lang="ar-SA" sz="2800" dirty="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rPr>
              <a:t> </a:t>
            </a:r>
            <a:endParaRPr lang="en-GB" sz="2800" dirty="0" smtClean="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endParaRPr>
          </a:p>
          <a:p>
            <a:pPr algn="justLow" rtl="1">
              <a:lnSpc>
                <a:spcPct val="107000"/>
              </a:lnSpc>
              <a:spcAft>
                <a:spcPts val="0"/>
              </a:spcAft>
            </a:pPr>
            <a:r>
              <a:rPr lang="ar-SA" sz="2800" dirty="0" smtClean="0">
                <a:latin typeface="Calibri" panose="020F0502020204030204" pitchFamily="34" charset="0"/>
                <a:ea typeface="Calibri" panose="020F0502020204030204" pitchFamily="34" charset="0"/>
                <a:cs typeface="B Titr" panose="00000700000000000000" pitchFamily="2" charset="-78"/>
              </a:rPr>
              <a:t>ترک </a:t>
            </a:r>
            <a:r>
              <a:rPr lang="ar-SA" sz="2800" dirty="0">
                <a:latin typeface="Calibri" panose="020F0502020204030204" pitchFamily="34" charset="0"/>
                <a:ea typeface="Calibri" panose="020F0502020204030204" pitchFamily="34" charset="0"/>
                <a:cs typeface="B Titr" panose="00000700000000000000" pitchFamily="2" charset="-78"/>
              </a:rPr>
              <a:t>مؤسسه پزشکی توسط مسئول فنی و پزشک کشیک و سایر کادرهای تخصصی درساعت مقرر،تعطیل غیر موجه مطب و یا مؤسسه‌پزشکی بدون اطلاع سازمان نظام پزشکی ونپذیرفتن درصدی از بیماران بیمه که وزارت بهداشت، درمان و آموزش پزشکی تعیین می‌نماید، جرم‌محسوب شده و متخلف به مجازاتهای زیر محکوم می‌گردد</a:t>
            </a:r>
            <a:r>
              <a:rPr lang="en-US" sz="2800" dirty="0">
                <a:latin typeface="Calibri" panose="020F0502020204030204" pitchFamily="34" charset="0"/>
                <a:ea typeface="Calibri" panose="020F0502020204030204" pitchFamily="34" charset="0"/>
                <a:cs typeface="B Titr" panose="00000700000000000000" pitchFamily="2" charset="-78"/>
              </a:rPr>
              <a:t>:</a:t>
            </a:r>
          </a:p>
          <a:p>
            <a:pPr algn="justLow" rtl="1">
              <a:lnSpc>
                <a:spcPct val="107000"/>
              </a:lnSpc>
              <a:spcAft>
                <a:spcPts val="0"/>
              </a:spcAft>
            </a:pPr>
            <a:r>
              <a:rPr lang="ar-SA" sz="2800" dirty="0">
                <a:solidFill>
                  <a:srgbClr val="0070C0"/>
                </a:solidFill>
                <a:latin typeface="Calibri" panose="020F0502020204030204" pitchFamily="34" charset="0"/>
                <a:ea typeface="Calibri" panose="020F0502020204030204" pitchFamily="34" charset="0"/>
                <a:cs typeface="B Nazanin" panose="00000400000000000000" pitchFamily="2" charset="-78"/>
              </a:rPr>
              <a:t>‌مرتبه اول - توبیخ کتبی و درج در پرونده پزشکی</a:t>
            </a:r>
            <a:r>
              <a:rPr lang="en-US" sz="2800" dirty="0">
                <a:solidFill>
                  <a:srgbClr val="0070C0"/>
                </a:solidFill>
                <a:latin typeface="Calibri" panose="020F0502020204030204" pitchFamily="34" charset="0"/>
                <a:ea typeface="Calibri" panose="020F0502020204030204" pitchFamily="34" charset="0"/>
                <a:cs typeface="B Nazanin" panose="00000400000000000000" pitchFamily="2" charset="-78"/>
              </a:rPr>
              <a:t>.</a:t>
            </a:r>
            <a:endParaRPr lang="en-US" sz="2800" dirty="0">
              <a:solidFill>
                <a:srgbClr val="0070C0"/>
              </a:solidFill>
              <a:latin typeface="Calibri" panose="020F0502020204030204" pitchFamily="34" charset="0"/>
              <a:ea typeface="Calibri" panose="020F0502020204030204" pitchFamily="34" charset="0"/>
              <a:cs typeface="Arial" panose="020B0604020202020204" pitchFamily="34" charset="0"/>
            </a:endParaRPr>
          </a:p>
          <a:p>
            <a:pPr algn="justLow" rtl="1">
              <a:lnSpc>
                <a:spcPct val="107000"/>
              </a:lnSpc>
              <a:spcAft>
                <a:spcPts val="0"/>
              </a:spcAft>
            </a:pPr>
            <a:r>
              <a:rPr lang="ar-SA" sz="2800" dirty="0">
                <a:solidFill>
                  <a:srgbClr val="0070C0"/>
                </a:solidFill>
                <a:latin typeface="Calibri" panose="020F0502020204030204" pitchFamily="34" charset="0"/>
                <a:ea typeface="Calibri" panose="020F0502020204030204" pitchFamily="34" charset="0"/>
                <a:cs typeface="B Nazanin" panose="00000400000000000000" pitchFamily="2" charset="-78"/>
              </a:rPr>
              <a:t>‌مرتبه دوم - علاوه بر مجازات مرتبه اول، جریمه نقدی به میزان یکصد هزار تا پانصدهزار ریال</a:t>
            </a:r>
            <a:r>
              <a:rPr lang="en-US" sz="2800" dirty="0">
                <a:solidFill>
                  <a:srgbClr val="0070C0"/>
                </a:solidFill>
                <a:latin typeface="Calibri" panose="020F0502020204030204" pitchFamily="34" charset="0"/>
                <a:ea typeface="Calibri" panose="020F0502020204030204" pitchFamily="34" charset="0"/>
                <a:cs typeface="B Nazanin" panose="00000400000000000000" pitchFamily="2" charset="-78"/>
              </a:rPr>
              <a:t>.</a:t>
            </a:r>
            <a:endParaRPr lang="en-US" sz="2800" dirty="0">
              <a:solidFill>
                <a:srgbClr val="0070C0"/>
              </a:solidFill>
              <a:latin typeface="Calibri" panose="020F0502020204030204" pitchFamily="34" charset="0"/>
              <a:ea typeface="Calibri" panose="020F0502020204030204" pitchFamily="34" charset="0"/>
              <a:cs typeface="Arial" panose="020B0604020202020204" pitchFamily="34" charset="0"/>
            </a:endParaRPr>
          </a:p>
          <a:p>
            <a:pPr algn="justLow" rtl="1">
              <a:lnSpc>
                <a:spcPct val="107000"/>
              </a:lnSpc>
              <a:spcAft>
                <a:spcPts val="0"/>
              </a:spcAft>
            </a:pPr>
            <a:r>
              <a:rPr lang="ar-SA" sz="2800" dirty="0">
                <a:solidFill>
                  <a:srgbClr val="0070C0"/>
                </a:solidFill>
                <a:latin typeface="Calibri" panose="020F0502020204030204" pitchFamily="34" charset="0"/>
                <a:ea typeface="Calibri" panose="020F0502020204030204" pitchFamily="34" charset="0"/>
                <a:cs typeface="B Nazanin" panose="00000400000000000000" pitchFamily="2" charset="-78"/>
              </a:rPr>
              <a:t>‌مرتبه سوم - علاوه بر مجازاتهای مرتبه دوم، لغو پروانه مسئول فنی</a:t>
            </a:r>
            <a:r>
              <a:rPr lang="en-US" sz="2800" dirty="0">
                <a:solidFill>
                  <a:srgbClr val="0070C0"/>
                </a:solidFill>
                <a:latin typeface="Calibri" panose="020F0502020204030204" pitchFamily="34" charset="0"/>
                <a:ea typeface="Calibri" panose="020F0502020204030204" pitchFamily="34" charset="0"/>
                <a:cs typeface="B Nazanin" panose="00000400000000000000" pitchFamily="2" charset="-78"/>
              </a:rPr>
              <a:t>.</a:t>
            </a:r>
            <a:endParaRPr lang="en-US" sz="2800" dirty="0">
              <a:solidFill>
                <a:srgbClr val="0070C0"/>
              </a:solidFill>
              <a:latin typeface="Calibri" panose="020F0502020204030204" pitchFamily="34" charset="0"/>
              <a:ea typeface="Calibri" panose="020F0502020204030204" pitchFamily="34" charset="0"/>
              <a:cs typeface="Arial" panose="020B0604020202020204" pitchFamily="34" charset="0"/>
            </a:endParaRPr>
          </a:p>
          <a:p>
            <a:pPr algn="justLow" rtl="1">
              <a:lnSpc>
                <a:spcPct val="107000"/>
              </a:lnSpc>
              <a:spcAft>
                <a:spcPts val="0"/>
              </a:spcAft>
            </a:pPr>
            <a:r>
              <a:rPr lang="ar-SA" sz="2800" dirty="0">
                <a:solidFill>
                  <a:schemeClr val="accent6">
                    <a:lumMod val="75000"/>
                  </a:schemeClr>
                </a:solidFill>
                <a:latin typeface="Calibri" panose="020F0502020204030204" pitchFamily="34" charset="0"/>
                <a:ea typeface="Calibri" panose="020F0502020204030204" pitchFamily="34" charset="0"/>
                <a:cs typeface="B Nazanin" panose="00000400000000000000" pitchFamily="2" charset="-78"/>
              </a:rPr>
              <a:t>‌تبصره: در صورت لغو پروانه مسئول فنی و یا لغو پروانه تأسیس در مورد مؤسسات پزشکی(‌مشمولین مواد 3 و 4 و 5 و 7 و 8) جهت تعیین‌تکلیف قانونی برای انتخاب مسئول فنی جدید و هیأت مؤسس جدید مراتب به کمیسیون قانونی تشخیص امور پزشکی ارجاع می‌گردد وضمناً تا تعیین‌تکلیف نهایی از طریق کمیسیون فوق از طرف وزارت بهداشت، درمان و آموزش پزشکی مسئول فنی موقت برای اداره مؤسسه منصوب و به کار گماشته‌خواهد شد</a:t>
            </a:r>
            <a:r>
              <a:rPr lang="en-US" sz="2800" dirty="0">
                <a:latin typeface="Calibri" panose="020F0502020204030204" pitchFamily="34" charset="0"/>
                <a:ea typeface="Calibri" panose="020F0502020204030204" pitchFamily="34" charset="0"/>
                <a:cs typeface="B Nazanin" panose="00000400000000000000" pitchFamily="2" charset="-78"/>
              </a:rPr>
              <a:t>.</a:t>
            </a:r>
            <a:endParaRPr lang="en-US" sz="28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203057546"/>
      </p:ext>
    </p:extLst>
  </p:cSld>
  <p:clrMapOvr>
    <a:masterClrMapping/>
  </p:clrMapOvr>
  <mc:AlternateContent xmlns:mc="http://schemas.openxmlformats.org/markup-compatibility/2006" xmlns:p14="http://schemas.microsoft.com/office/powerpoint/2010/main">
    <mc:Choice Requires="p14">
      <p:transition spd="slow" p14:dur="2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5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1500" fill="hold"/>
                                        <p:tgtEl>
                                          <p:spTgt spid="2">
                                            <p:txEl>
                                              <p:pRg st="0" end="0"/>
                                            </p:txEl>
                                          </p:spTgt>
                                        </p:tgtEl>
                                        <p:attrNameLst>
                                          <p:attrName>ppt_h</p:attrName>
                                        </p:attrNameLst>
                                      </p:cBhvr>
                                      <p:tavLst>
                                        <p:tav tm="0">
                                          <p:val>
                                            <p:fltVal val="0"/>
                                          </p:val>
                                        </p:tav>
                                        <p:tav tm="100000">
                                          <p:val>
                                            <p:strVal val="#ppt_h"/>
                                          </p:val>
                                        </p:tav>
                                      </p:tavLst>
                                    </p:anim>
                                    <p:animEffect transition="in" filter="fade">
                                      <p:cBhvr>
                                        <p:cTn id="9" dur="1500"/>
                                        <p:tgtEl>
                                          <p:spTgt spid="2">
                                            <p:txEl>
                                              <p:pRg st="0" end="0"/>
                                            </p:txEl>
                                          </p:spTgt>
                                        </p:tgtEl>
                                      </p:cBhvr>
                                    </p:animEffect>
                                  </p:childTnLst>
                                </p:cTn>
                              </p:par>
                              <p:par>
                                <p:cTn id="10" presetID="53" presetClass="entr" presetSubtype="16" fill="hold" nodeType="with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 calcmode="lin" valueType="num">
                                      <p:cBhvr>
                                        <p:cTn id="12" dur="1500" fill="hold"/>
                                        <p:tgtEl>
                                          <p:spTgt spid="2">
                                            <p:txEl>
                                              <p:pRg st="1" end="1"/>
                                            </p:txEl>
                                          </p:spTgt>
                                        </p:tgtEl>
                                        <p:attrNameLst>
                                          <p:attrName>ppt_w</p:attrName>
                                        </p:attrNameLst>
                                      </p:cBhvr>
                                      <p:tavLst>
                                        <p:tav tm="0">
                                          <p:val>
                                            <p:fltVal val="0"/>
                                          </p:val>
                                        </p:tav>
                                        <p:tav tm="100000">
                                          <p:val>
                                            <p:strVal val="#ppt_w"/>
                                          </p:val>
                                        </p:tav>
                                      </p:tavLst>
                                    </p:anim>
                                    <p:anim calcmode="lin" valueType="num">
                                      <p:cBhvr>
                                        <p:cTn id="13" dur="1500" fill="hold"/>
                                        <p:tgtEl>
                                          <p:spTgt spid="2">
                                            <p:txEl>
                                              <p:pRg st="1" end="1"/>
                                            </p:txEl>
                                          </p:spTgt>
                                        </p:tgtEl>
                                        <p:attrNameLst>
                                          <p:attrName>ppt_h</p:attrName>
                                        </p:attrNameLst>
                                      </p:cBhvr>
                                      <p:tavLst>
                                        <p:tav tm="0">
                                          <p:val>
                                            <p:fltVal val="0"/>
                                          </p:val>
                                        </p:tav>
                                        <p:tav tm="100000">
                                          <p:val>
                                            <p:strVal val="#ppt_h"/>
                                          </p:val>
                                        </p:tav>
                                      </p:tavLst>
                                    </p:anim>
                                    <p:animEffect transition="in" filter="fade">
                                      <p:cBhvr>
                                        <p:cTn id="14" dur="1500"/>
                                        <p:tgtEl>
                                          <p:spTgt spid="2">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250"/>
                                  </p:stCondLst>
                                  <p:childTnLst>
                                    <p:set>
                                      <p:cBhvr>
                                        <p:cTn id="18"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9" dur="1250"/>
                                        <p:tgtEl>
                                          <p:spTgt spid="2">
                                            <p:txEl>
                                              <p:pRg st="2" end="2"/>
                                            </p:txEl>
                                          </p:spTgt>
                                        </p:tgtEl>
                                      </p:cBhvr>
                                    </p:animEffect>
                                  </p:childTnLst>
                                </p:cTn>
                              </p:par>
                              <p:par>
                                <p:cTn id="20" presetID="14" presetClass="entr" presetSubtype="10" fill="hold" nodeType="withEffect">
                                  <p:stCondLst>
                                    <p:cond delay="25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randombar(horizontal)">
                                      <p:cBhvr>
                                        <p:cTn id="22" dur="1250"/>
                                        <p:tgtEl>
                                          <p:spTgt spid="2">
                                            <p:txEl>
                                              <p:pRg st="3" end="3"/>
                                            </p:txEl>
                                          </p:spTgt>
                                        </p:tgtEl>
                                      </p:cBhvr>
                                    </p:animEffect>
                                  </p:childTnLst>
                                </p:cTn>
                              </p:par>
                              <p:par>
                                <p:cTn id="23" presetID="14" presetClass="entr" presetSubtype="10" fill="hold" nodeType="withEffect">
                                  <p:stCondLst>
                                    <p:cond delay="250"/>
                                  </p:stCondLst>
                                  <p:childTnLst>
                                    <p:set>
                                      <p:cBhvr>
                                        <p:cTn id="24" dur="1" fill="hold">
                                          <p:stCondLst>
                                            <p:cond delay="0"/>
                                          </p:stCondLst>
                                        </p:cTn>
                                        <p:tgtEl>
                                          <p:spTgt spid="2">
                                            <p:txEl>
                                              <p:pRg st="4" end="4"/>
                                            </p:txEl>
                                          </p:spTgt>
                                        </p:tgtEl>
                                        <p:attrNameLst>
                                          <p:attrName>style.visibility</p:attrName>
                                        </p:attrNameLst>
                                      </p:cBhvr>
                                      <p:to>
                                        <p:strVal val="visible"/>
                                      </p:to>
                                    </p:set>
                                    <p:animEffect transition="in" filter="randombar(horizontal)">
                                      <p:cBhvr>
                                        <p:cTn id="25" dur="1250"/>
                                        <p:tgtEl>
                                          <p:spTgt spid="2">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500"/>
                                  </p:stCondLst>
                                  <p:childTnLst>
                                    <p:set>
                                      <p:cBhvr>
                                        <p:cTn id="29" dur="1" fill="hold">
                                          <p:stCondLst>
                                            <p:cond delay="0"/>
                                          </p:stCondLst>
                                        </p:cTn>
                                        <p:tgtEl>
                                          <p:spTgt spid="2">
                                            <p:txEl>
                                              <p:pRg st="5" end="5"/>
                                            </p:txEl>
                                          </p:spTgt>
                                        </p:tgtEl>
                                        <p:attrNameLst>
                                          <p:attrName>style.visibility</p:attrName>
                                        </p:attrNameLst>
                                      </p:cBhvr>
                                      <p:to>
                                        <p:strVal val="visible"/>
                                      </p:to>
                                    </p:set>
                                    <p:anim calcmode="lin" valueType="num">
                                      <p:cBhvr>
                                        <p:cTn id="30" dur="750" fill="hold"/>
                                        <p:tgtEl>
                                          <p:spTgt spid="2">
                                            <p:txEl>
                                              <p:pRg st="5" end="5"/>
                                            </p:txEl>
                                          </p:spTgt>
                                        </p:tgtEl>
                                        <p:attrNameLst>
                                          <p:attrName>ppt_w</p:attrName>
                                        </p:attrNameLst>
                                      </p:cBhvr>
                                      <p:tavLst>
                                        <p:tav tm="0">
                                          <p:val>
                                            <p:fltVal val="0"/>
                                          </p:val>
                                        </p:tav>
                                        <p:tav tm="100000">
                                          <p:val>
                                            <p:strVal val="#ppt_w"/>
                                          </p:val>
                                        </p:tav>
                                      </p:tavLst>
                                    </p:anim>
                                    <p:anim calcmode="lin" valueType="num">
                                      <p:cBhvr>
                                        <p:cTn id="31" dur="750" fill="hold"/>
                                        <p:tgtEl>
                                          <p:spTgt spid="2">
                                            <p:txEl>
                                              <p:pRg st="5" end="5"/>
                                            </p:txEl>
                                          </p:spTgt>
                                        </p:tgtEl>
                                        <p:attrNameLst>
                                          <p:attrName>ppt_h</p:attrName>
                                        </p:attrNameLst>
                                      </p:cBhvr>
                                      <p:tavLst>
                                        <p:tav tm="0">
                                          <p:val>
                                            <p:fltVal val="0"/>
                                          </p:val>
                                        </p:tav>
                                        <p:tav tm="100000">
                                          <p:val>
                                            <p:strVal val="#ppt_h"/>
                                          </p:val>
                                        </p:tav>
                                      </p:tavLst>
                                    </p:anim>
                                    <p:anim calcmode="lin" valueType="num">
                                      <p:cBhvr>
                                        <p:cTn id="32" dur="750" fill="hold"/>
                                        <p:tgtEl>
                                          <p:spTgt spid="2">
                                            <p:txEl>
                                              <p:pRg st="5" end="5"/>
                                            </p:txEl>
                                          </p:spTgt>
                                        </p:tgtEl>
                                        <p:attrNameLst>
                                          <p:attrName>style.rotation</p:attrName>
                                        </p:attrNameLst>
                                      </p:cBhvr>
                                      <p:tavLst>
                                        <p:tav tm="0">
                                          <p:val>
                                            <p:fltVal val="90"/>
                                          </p:val>
                                        </p:tav>
                                        <p:tav tm="100000">
                                          <p:val>
                                            <p:fltVal val="0"/>
                                          </p:val>
                                        </p:tav>
                                      </p:tavLst>
                                    </p:anim>
                                    <p:animEffect transition="in" filter="fade">
                                      <p:cBhvr>
                                        <p:cTn id="33" dur="75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9560" y="485580"/>
            <a:ext cx="11163867" cy="5427448"/>
          </a:xfrm>
          <a:prstGeom prst="rect">
            <a:avLst/>
          </a:prstGeom>
        </p:spPr>
        <p:txBody>
          <a:bodyPr wrap="square">
            <a:spAutoFit/>
          </a:bodyPr>
          <a:lstStyle/>
          <a:p>
            <a:pPr algn="justLow" rtl="1">
              <a:lnSpc>
                <a:spcPct val="107000"/>
              </a:lnSpc>
              <a:spcAft>
                <a:spcPts val="0"/>
              </a:spcAft>
            </a:pPr>
            <a:r>
              <a:rPr lang="ar-SA" sz="36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rPr>
              <a:t>‌</a:t>
            </a:r>
            <a:r>
              <a:rPr lang="ar-SA" sz="3600" u="sng" dirty="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rPr>
              <a:t>ماده 9:</a:t>
            </a:r>
            <a:r>
              <a:rPr lang="ar-SA" sz="36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rPr>
              <a:t> </a:t>
            </a:r>
            <a:endParaRPr lang="en-GB" sz="3600" dirty="0" smtClean="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endParaRPr>
          </a:p>
          <a:p>
            <a:pPr algn="justLow" rtl="1">
              <a:lnSpc>
                <a:spcPct val="107000"/>
              </a:lnSpc>
              <a:spcAft>
                <a:spcPts val="0"/>
              </a:spcAft>
            </a:pPr>
            <a:r>
              <a:rPr lang="ar-SA" sz="3600" b="1" dirty="0" smtClean="0">
                <a:latin typeface="Calibri" panose="020F0502020204030204" pitchFamily="34" charset="0"/>
                <a:ea typeface="Calibri" panose="020F0502020204030204" pitchFamily="34" charset="0"/>
                <a:cs typeface="B Titr" panose="00000700000000000000" pitchFamily="2" charset="-78"/>
              </a:rPr>
              <a:t>چنانچه </a:t>
            </a:r>
            <a:r>
              <a:rPr lang="ar-SA" sz="3600" b="1" dirty="0">
                <a:latin typeface="Calibri" panose="020F0502020204030204" pitchFamily="34" charset="0"/>
                <a:ea typeface="Calibri" panose="020F0502020204030204" pitchFamily="34" charset="0"/>
                <a:cs typeface="B Titr" panose="00000700000000000000" pitchFamily="2" charset="-78"/>
              </a:rPr>
              <a:t>اعمال خلاف مندرج در مواد 1 و 3 و 4 و 7 سبب ورود خسارت جانی ومالی به افراد شود، مجازاتهای مندرج، مانع رسیدگی و‌پیگرد قانونی مؤسسه و یا افرادمتخلف و اعمال مجازاتهای مربوط توسط مراجع ذیصلاح قضایی نخواهد گردید</a:t>
            </a:r>
            <a:r>
              <a:rPr lang="en-US" sz="3600" b="1" dirty="0" smtClean="0">
                <a:latin typeface="Calibri" panose="020F0502020204030204" pitchFamily="34" charset="0"/>
                <a:ea typeface="Calibri" panose="020F0502020204030204" pitchFamily="34" charset="0"/>
                <a:cs typeface="B Titr" panose="00000700000000000000" pitchFamily="2" charset="-78"/>
              </a:rPr>
              <a:t>.</a:t>
            </a:r>
          </a:p>
          <a:p>
            <a:pPr algn="justLow" rtl="1">
              <a:lnSpc>
                <a:spcPct val="107000"/>
              </a:lnSpc>
              <a:spcAft>
                <a:spcPts val="0"/>
              </a:spcAft>
            </a:pPr>
            <a:endParaRPr lang="en-US" sz="3600" dirty="0">
              <a:latin typeface="Calibri" panose="020F0502020204030204" pitchFamily="34" charset="0"/>
              <a:ea typeface="Calibri" panose="020F0502020204030204" pitchFamily="34" charset="0"/>
              <a:cs typeface="Arial" panose="020B0604020202020204" pitchFamily="34" charset="0"/>
            </a:endParaRPr>
          </a:p>
          <a:p>
            <a:pPr algn="justLow" rtl="1">
              <a:lnSpc>
                <a:spcPct val="107000"/>
              </a:lnSpc>
              <a:spcAft>
                <a:spcPts val="0"/>
              </a:spcAft>
            </a:pPr>
            <a:r>
              <a:rPr lang="ar-SA" sz="3600" b="1" dirty="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rPr>
              <a:t>‌</a:t>
            </a:r>
            <a:r>
              <a:rPr lang="ar-SA" sz="3600" b="1" u="sng" dirty="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rPr>
              <a:t>ماده 10:</a:t>
            </a:r>
            <a:r>
              <a:rPr lang="ar-SA" sz="3600" b="1" dirty="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rPr>
              <a:t> </a:t>
            </a:r>
            <a:endParaRPr lang="en-GB" sz="3600" b="1" dirty="0" smtClean="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endParaRPr>
          </a:p>
          <a:p>
            <a:pPr algn="justLow" rtl="1">
              <a:lnSpc>
                <a:spcPct val="107000"/>
              </a:lnSpc>
              <a:spcAft>
                <a:spcPts val="0"/>
              </a:spcAft>
            </a:pPr>
            <a:r>
              <a:rPr lang="ar-SA" sz="3600" b="1" dirty="0" smtClean="0">
                <a:latin typeface="Calibri" panose="020F0502020204030204" pitchFamily="34" charset="0"/>
                <a:ea typeface="Calibri" panose="020F0502020204030204" pitchFamily="34" charset="0"/>
                <a:cs typeface="B Jadid" panose="00000700000000000000" pitchFamily="2" charset="-78"/>
              </a:rPr>
              <a:t>چنانچه </a:t>
            </a:r>
            <a:r>
              <a:rPr lang="ar-SA" sz="3600" b="1" dirty="0">
                <a:latin typeface="Calibri" panose="020F0502020204030204" pitchFamily="34" charset="0"/>
                <a:ea typeface="Calibri" panose="020F0502020204030204" pitchFamily="34" charset="0"/>
                <a:cs typeface="B Jadid" panose="00000700000000000000" pitchFamily="2" charset="-78"/>
              </a:rPr>
              <a:t>تخلفات متعددی در واحدهای موضوع این قانون صورت پذیرد، در هرمورد مجازاتهای مربوط اعمال خواهد شد</a:t>
            </a:r>
            <a:r>
              <a:rPr lang="en-US" sz="3600" b="1" dirty="0">
                <a:latin typeface="Calibri" panose="020F0502020204030204" pitchFamily="34" charset="0"/>
                <a:ea typeface="Calibri" panose="020F0502020204030204" pitchFamily="34" charset="0"/>
                <a:cs typeface="B Jadid" panose="00000700000000000000" pitchFamily="2" charset="-78"/>
              </a:rPr>
              <a:t>.</a:t>
            </a:r>
          </a:p>
        </p:txBody>
      </p:sp>
    </p:spTree>
    <p:extLst>
      <p:ext uri="{BB962C8B-B14F-4D97-AF65-F5344CB8AC3E}">
        <p14:creationId xmlns:p14="http://schemas.microsoft.com/office/powerpoint/2010/main" val="1591893348"/>
      </p:ext>
    </p:extLst>
  </p:cSld>
  <p:clrMapOvr>
    <a:masterClrMapping/>
  </p:clrMapOvr>
  <mc:AlternateContent xmlns:mc="http://schemas.openxmlformats.org/markup-compatibility/2006" xmlns:p14="http://schemas.microsoft.com/office/powerpoint/2010/main">
    <mc:Choice Requires="p14">
      <p:transition spd="slow" p14:dur="2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100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2">
                                            <p:txEl>
                                              <p:pRg st="0" end="0"/>
                                            </p:txEl>
                                          </p:spTgt>
                                        </p:tgtEl>
                                      </p:cBhvr>
                                    </p:animEffect>
                                  </p:childTnLst>
                                </p:cTn>
                              </p:par>
                              <p:par>
                                <p:cTn id="11" presetID="31" presetClass="entr" presetSubtype="0" fill="hold" nodeType="withEffect">
                                  <p:stCondLst>
                                    <p:cond delay="100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p:cTn id="13"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14"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15"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16" dur="1000"/>
                                        <p:tgtEl>
                                          <p:spTgt spid="2">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2">
                                            <p:txEl>
                                              <p:pRg st="3" end="3"/>
                                            </p:txEl>
                                          </p:spTgt>
                                        </p:tgtEl>
                                        <p:attrNameLst>
                                          <p:attrName>style.visibility</p:attrName>
                                        </p:attrNameLst>
                                      </p:cBhvr>
                                      <p:to>
                                        <p:strVal val="visible"/>
                                      </p:to>
                                    </p:set>
                                    <p:anim calcmode="lin" valueType="num">
                                      <p:cBhvr>
                                        <p:cTn id="21" dur="1000" fill="hold"/>
                                        <p:tgtEl>
                                          <p:spTgt spid="2">
                                            <p:txEl>
                                              <p:pRg st="3" end="3"/>
                                            </p:txEl>
                                          </p:spTgt>
                                        </p:tgtEl>
                                        <p:attrNameLst>
                                          <p:attrName>ppt_w</p:attrName>
                                        </p:attrNameLst>
                                      </p:cBhvr>
                                      <p:tavLst>
                                        <p:tav tm="0">
                                          <p:val>
                                            <p:fltVal val="0"/>
                                          </p:val>
                                        </p:tav>
                                        <p:tav tm="100000">
                                          <p:val>
                                            <p:strVal val="#ppt_w"/>
                                          </p:val>
                                        </p:tav>
                                      </p:tavLst>
                                    </p:anim>
                                    <p:anim calcmode="lin" valueType="num">
                                      <p:cBhvr>
                                        <p:cTn id="22" dur="1000" fill="hold"/>
                                        <p:tgtEl>
                                          <p:spTgt spid="2">
                                            <p:txEl>
                                              <p:pRg st="3" end="3"/>
                                            </p:txEl>
                                          </p:spTgt>
                                        </p:tgtEl>
                                        <p:attrNameLst>
                                          <p:attrName>ppt_h</p:attrName>
                                        </p:attrNameLst>
                                      </p:cBhvr>
                                      <p:tavLst>
                                        <p:tav tm="0">
                                          <p:val>
                                            <p:fltVal val="0"/>
                                          </p:val>
                                        </p:tav>
                                        <p:tav tm="100000">
                                          <p:val>
                                            <p:strVal val="#ppt_h"/>
                                          </p:val>
                                        </p:tav>
                                      </p:tavLst>
                                    </p:anim>
                                    <p:anim calcmode="lin" valueType="num">
                                      <p:cBhvr>
                                        <p:cTn id="23" dur="1000" fill="hold"/>
                                        <p:tgtEl>
                                          <p:spTgt spid="2">
                                            <p:txEl>
                                              <p:pRg st="3" end="3"/>
                                            </p:txEl>
                                          </p:spTgt>
                                        </p:tgtEl>
                                        <p:attrNameLst>
                                          <p:attrName>style.rotation</p:attrName>
                                        </p:attrNameLst>
                                      </p:cBhvr>
                                      <p:tavLst>
                                        <p:tav tm="0">
                                          <p:val>
                                            <p:fltVal val="90"/>
                                          </p:val>
                                        </p:tav>
                                        <p:tav tm="100000">
                                          <p:val>
                                            <p:fltVal val="0"/>
                                          </p:val>
                                        </p:tav>
                                      </p:tavLst>
                                    </p:anim>
                                    <p:animEffect transition="in" filter="fade">
                                      <p:cBhvr>
                                        <p:cTn id="24" dur="1000"/>
                                        <p:tgtEl>
                                          <p:spTgt spid="2">
                                            <p:txEl>
                                              <p:pRg st="3" end="3"/>
                                            </p:txEl>
                                          </p:spTgt>
                                        </p:tgtEl>
                                      </p:cBhvr>
                                    </p:animEffect>
                                  </p:childTnLst>
                                </p:cTn>
                              </p:par>
                              <p:par>
                                <p:cTn id="25" presetID="31" presetClass="entr" presetSubtype="0" fill="hold" nodeType="with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 calcmode="lin" valueType="num">
                                      <p:cBhvr>
                                        <p:cTn id="27" dur="1000" fill="hold"/>
                                        <p:tgtEl>
                                          <p:spTgt spid="2">
                                            <p:txEl>
                                              <p:pRg st="4" end="4"/>
                                            </p:txEl>
                                          </p:spTgt>
                                        </p:tgtEl>
                                        <p:attrNameLst>
                                          <p:attrName>ppt_w</p:attrName>
                                        </p:attrNameLst>
                                      </p:cBhvr>
                                      <p:tavLst>
                                        <p:tav tm="0">
                                          <p:val>
                                            <p:fltVal val="0"/>
                                          </p:val>
                                        </p:tav>
                                        <p:tav tm="100000">
                                          <p:val>
                                            <p:strVal val="#ppt_w"/>
                                          </p:val>
                                        </p:tav>
                                      </p:tavLst>
                                    </p:anim>
                                    <p:anim calcmode="lin" valueType="num">
                                      <p:cBhvr>
                                        <p:cTn id="28" dur="1000" fill="hold"/>
                                        <p:tgtEl>
                                          <p:spTgt spid="2">
                                            <p:txEl>
                                              <p:pRg st="4" end="4"/>
                                            </p:txEl>
                                          </p:spTgt>
                                        </p:tgtEl>
                                        <p:attrNameLst>
                                          <p:attrName>ppt_h</p:attrName>
                                        </p:attrNameLst>
                                      </p:cBhvr>
                                      <p:tavLst>
                                        <p:tav tm="0">
                                          <p:val>
                                            <p:fltVal val="0"/>
                                          </p:val>
                                        </p:tav>
                                        <p:tav tm="100000">
                                          <p:val>
                                            <p:strVal val="#ppt_h"/>
                                          </p:val>
                                        </p:tav>
                                      </p:tavLst>
                                    </p:anim>
                                    <p:anim calcmode="lin" valueType="num">
                                      <p:cBhvr>
                                        <p:cTn id="29" dur="1000" fill="hold"/>
                                        <p:tgtEl>
                                          <p:spTgt spid="2">
                                            <p:txEl>
                                              <p:pRg st="4" end="4"/>
                                            </p:txEl>
                                          </p:spTgt>
                                        </p:tgtEl>
                                        <p:attrNameLst>
                                          <p:attrName>style.rotation</p:attrName>
                                        </p:attrNameLst>
                                      </p:cBhvr>
                                      <p:tavLst>
                                        <p:tav tm="0">
                                          <p:val>
                                            <p:fltVal val="90"/>
                                          </p:val>
                                        </p:tav>
                                        <p:tav tm="100000">
                                          <p:val>
                                            <p:fltVal val="0"/>
                                          </p:val>
                                        </p:tav>
                                      </p:tavLst>
                                    </p:anim>
                                    <p:animEffect transition="in" filter="fade">
                                      <p:cBhvr>
                                        <p:cTn id="30" dur="10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71266" y="439878"/>
            <a:ext cx="11163869" cy="6020110"/>
          </a:xfrm>
          <a:prstGeom prst="rect">
            <a:avLst/>
          </a:prstGeom>
        </p:spPr>
        <p:txBody>
          <a:bodyPr wrap="square">
            <a:spAutoFit/>
          </a:bodyPr>
          <a:lstStyle/>
          <a:p>
            <a:pPr algn="justLow" rtl="1">
              <a:lnSpc>
                <a:spcPct val="107000"/>
              </a:lnSpc>
              <a:spcAft>
                <a:spcPts val="0"/>
              </a:spcAft>
            </a:pPr>
            <a:r>
              <a:rPr lang="ar-SA" sz="3000" dirty="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rPr>
              <a:t>‌</a:t>
            </a:r>
            <a:r>
              <a:rPr lang="ar-SA" sz="3000" u="sng" dirty="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rPr>
              <a:t>ماده 11:</a:t>
            </a:r>
            <a:r>
              <a:rPr lang="ar-SA" sz="3000" dirty="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rPr>
              <a:t> </a:t>
            </a:r>
            <a:endParaRPr lang="en-GB" sz="3000" dirty="0" smtClean="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endParaRPr>
          </a:p>
          <a:p>
            <a:pPr algn="justLow" rtl="1">
              <a:lnSpc>
                <a:spcPct val="107000"/>
              </a:lnSpc>
              <a:spcAft>
                <a:spcPts val="0"/>
              </a:spcAft>
            </a:pPr>
            <a:r>
              <a:rPr lang="ar-SA" sz="3000" b="1" dirty="0" smtClean="0">
                <a:latin typeface="Calibri" panose="020F0502020204030204" pitchFamily="34" charset="0"/>
                <a:ea typeface="Calibri" panose="020F0502020204030204" pitchFamily="34" charset="0"/>
                <a:cs typeface="B Titr" panose="00000700000000000000" pitchFamily="2" charset="-78"/>
              </a:rPr>
              <a:t>در </a:t>
            </a:r>
            <a:r>
              <a:rPr lang="ar-SA" sz="3000" b="1" dirty="0">
                <a:latin typeface="Calibri" panose="020F0502020204030204" pitchFamily="34" charset="0"/>
                <a:ea typeface="Calibri" panose="020F0502020204030204" pitchFamily="34" charset="0"/>
                <a:cs typeface="B Titr" panose="00000700000000000000" pitchFamily="2" charset="-78"/>
              </a:rPr>
              <a:t>مورد جرائم موضوع این قانون کمیسیونی مرکب از سرپرست نظام پزشکی مرکزو یا استان بر حسب مورد و مدیر عامل سازمان‌منطقه‌ای بهداشت و درمان استان ونماینده وزیر بهداشت، درمان و آموزش پزشکی موضوع را بدواً رسیدگی نموده و در صورت تشخیص وقوع جرم در‌مورد مؤسسات دولتی به کمیسیون تعزیرات حکومتی بخش دولتی و درموارد غیر دولتی به دادسرای انقلاب اسلامی جهت تعیین مجازات معرفی‌می‌نماید</a:t>
            </a:r>
            <a:r>
              <a:rPr lang="en-US" sz="3000" b="1" dirty="0" smtClean="0">
                <a:latin typeface="Calibri" panose="020F0502020204030204" pitchFamily="34" charset="0"/>
                <a:ea typeface="Calibri" panose="020F0502020204030204" pitchFamily="34" charset="0"/>
                <a:cs typeface="B Jadid" panose="00000700000000000000" pitchFamily="2" charset="-78"/>
              </a:rPr>
              <a:t>.</a:t>
            </a:r>
          </a:p>
          <a:p>
            <a:pPr algn="justLow" rtl="1">
              <a:lnSpc>
                <a:spcPct val="107000"/>
              </a:lnSpc>
              <a:spcAft>
                <a:spcPts val="0"/>
              </a:spcAft>
            </a:pPr>
            <a:endParaRPr lang="en-US" sz="3000" dirty="0">
              <a:latin typeface="Calibri" panose="020F0502020204030204" pitchFamily="34" charset="0"/>
              <a:ea typeface="Calibri" panose="020F0502020204030204" pitchFamily="34" charset="0"/>
              <a:cs typeface="Arial" panose="020B0604020202020204" pitchFamily="34" charset="0"/>
            </a:endParaRPr>
          </a:p>
          <a:p>
            <a:pPr algn="justLow" rtl="1">
              <a:lnSpc>
                <a:spcPct val="107000"/>
              </a:lnSpc>
              <a:spcAft>
                <a:spcPts val="0"/>
              </a:spcAft>
            </a:pPr>
            <a:r>
              <a:rPr lang="ar-SA" sz="3000" u="sng" dirty="0">
                <a:solidFill>
                  <a:srgbClr val="000000"/>
                </a:solidFill>
                <a:latin typeface="Calibri" panose="020F0502020204030204" pitchFamily="34" charset="0"/>
                <a:ea typeface="Calibri" panose="020F0502020204030204" pitchFamily="34" charset="0"/>
                <a:cs typeface="B Titr" panose="00000700000000000000" pitchFamily="2" charset="-78"/>
              </a:rPr>
              <a:t>‌</a:t>
            </a:r>
            <a:r>
              <a:rPr lang="ar-SA" sz="3000" u="sng" dirty="0">
                <a:solidFill>
                  <a:srgbClr val="FF0000"/>
                </a:solidFill>
                <a:latin typeface="Calibri" panose="020F0502020204030204" pitchFamily="34" charset="0"/>
                <a:ea typeface="Calibri" panose="020F0502020204030204" pitchFamily="34" charset="0"/>
                <a:cs typeface="B Titr" panose="00000700000000000000" pitchFamily="2" charset="-78"/>
              </a:rPr>
              <a:t>ماده 12</a:t>
            </a:r>
            <a:r>
              <a:rPr lang="ar-SA" sz="3000" dirty="0">
                <a:solidFill>
                  <a:srgbClr val="FF0000"/>
                </a:solidFill>
                <a:latin typeface="Calibri" panose="020F0502020204030204" pitchFamily="34" charset="0"/>
                <a:ea typeface="Calibri" panose="020F0502020204030204" pitchFamily="34" charset="0"/>
                <a:cs typeface="B Nazanin" panose="00000400000000000000" pitchFamily="2" charset="-78"/>
              </a:rPr>
              <a:t>: </a:t>
            </a:r>
            <a:endParaRPr lang="en-GB" sz="3000" dirty="0" smtClean="0">
              <a:solidFill>
                <a:srgbClr val="FF0000"/>
              </a:solidFill>
              <a:latin typeface="Calibri" panose="020F0502020204030204" pitchFamily="34" charset="0"/>
              <a:ea typeface="Calibri" panose="020F0502020204030204" pitchFamily="34" charset="0"/>
              <a:cs typeface="B Nazanin" panose="00000400000000000000" pitchFamily="2" charset="-78"/>
            </a:endParaRPr>
          </a:p>
          <a:p>
            <a:pPr algn="justLow" rtl="1">
              <a:lnSpc>
                <a:spcPct val="107000"/>
              </a:lnSpc>
              <a:spcAft>
                <a:spcPts val="0"/>
              </a:spcAft>
            </a:pPr>
            <a:r>
              <a:rPr lang="ar-SA" sz="3000" b="1" dirty="0" smtClean="0">
                <a:latin typeface="Calibri" panose="020F0502020204030204" pitchFamily="34" charset="0"/>
                <a:ea typeface="Calibri" panose="020F0502020204030204" pitchFamily="34" charset="0"/>
                <a:cs typeface="B Titr" panose="00000700000000000000" pitchFamily="2" charset="-78"/>
              </a:rPr>
              <a:t>کلیه درآمد</a:t>
            </a:r>
            <a:r>
              <a:rPr lang="en-GB" sz="3000" b="1" dirty="0" smtClean="0">
                <a:latin typeface="Calibri" panose="020F0502020204030204" pitchFamily="34" charset="0"/>
                <a:ea typeface="Calibri" panose="020F0502020204030204" pitchFamily="34" charset="0"/>
                <a:cs typeface="B Titr" panose="00000700000000000000" pitchFamily="2" charset="-78"/>
              </a:rPr>
              <a:t> </a:t>
            </a:r>
            <a:r>
              <a:rPr lang="ar-SA" sz="3000" b="1" dirty="0" smtClean="0">
                <a:latin typeface="Calibri" panose="020F0502020204030204" pitchFamily="34" charset="0"/>
                <a:ea typeface="Calibri" panose="020F0502020204030204" pitchFamily="34" charset="0"/>
                <a:cs typeface="B Titr" panose="00000700000000000000" pitchFamily="2" charset="-78"/>
              </a:rPr>
              <a:t>های </a:t>
            </a:r>
            <a:r>
              <a:rPr lang="ar-SA" sz="3000" b="1" dirty="0">
                <a:latin typeface="Calibri" panose="020F0502020204030204" pitchFamily="34" charset="0"/>
                <a:ea typeface="Calibri" panose="020F0502020204030204" pitchFamily="34" charset="0"/>
                <a:cs typeface="B Titr" panose="00000700000000000000" pitchFamily="2" charset="-78"/>
              </a:rPr>
              <a:t>حاصل از مجازاتهای این قانون به خزانه واریز می‌شود ووزارت امور اقتصادی و دارایی موظف است اعتبارات مورد نیاز‌جهت اجرای این قانون رامطابق تشخیص وزارت بهداشت، درمان و آموزش پزشکی قرار دهد.</a:t>
            </a:r>
            <a:endParaRPr lang="en-US" sz="3000" b="1" dirty="0">
              <a:latin typeface="Calibri" panose="020F0502020204030204" pitchFamily="34" charset="0"/>
              <a:ea typeface="Calibri" panose="020F0502020204030204" pitchFamily="34" charset="0"/>
              <a:cs typeface="B Titr" panose="00000700000000000000" pitchFamily="2" charset="-78"/>
            </a:endParaRPr>
          </a:p>
        </p:txBody>
      </p:sp>
    </p:spTree>
    <p:extLst>
      <p:ext uri="{BB962C8B-B14F-4D97-AF65-F5344CB8AC3E}">
        <p14:creationId xmlns:p14="http://schemas.microsoft.com/office/powerpoint/2010/main" val="2379546194"/>
      </p:ext>
    </p:extLst>
  </p:cSld>
  <p:clrMapOvr>
    <a:masterClrMapping/>
  </p:clrMapOvr>
  <mc:AlternateContent xmlns:mc="http://schemas.openxmlformats.org/markup-compatibility/2006" xmlns:p14="http://schemas.microsoft.com/office/powerpoint/2010/main">
    <mc:Choice Requires="p14">
      <p:transition spd="slow" p14:dur="2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50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500"/>
                                        <p:tgtEl>
                                          <p:spTgt spid="2">
                                            <p:txEl>
                                              <p:pRg st="0" end="0"/>
                                            </p:txEl>
                                          </p:spTgt>
                                        </p:tgtEl>
                                      </p:cBhvr>
                                    </p:animEffect>
                                    <p:anim calcmode="lin" valueType="num">
                                      <p:cBhvr>
                                        <p:cTn id="8" dur="15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500" fill="hold"/>
                                        <p:tgtEl>
                                          <p:spTgt spid="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1500"/>
                                        <p:tgtEl>
                                          <p:spTgt spid="2">
                                            <p:txEl>
                                              <p:pRg st="1" end="1"/>
                                            </p:txEl>
                                          </p:spTgt>
                                        </p:tgtEl>
                                      </p:cBhvr>
                                    </p:animEffect>
                                    <p:anim calcmode="lin" valueType="num">
                                      <p:cBhvr>
                                        <p:cTn id="13" dur="15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4" dur="15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1250"/>
                                        <p:tgtEl>
                                          <p:spTgt spid="2">
                                            <p:txEl>
                                              <p:pRg st="3" end="3"/>
                                            </p:txEl>
                                          </p:spTgt>
                                        </p:tgtEl>
                                      </p:cBhvr>
                                    </p:animEffect>
                                    <p:anim calcmode="lin" valueType="num">
                                      <p:cBhvr>
                                        <p:cTn id="20" dur="125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1" dur="1250" fill="hold"/>
                                        <p:tgtEl>
                                          <p:spTgt spid="2">
                                            <p:txEl>
                                              <p:pRg st="3" end="3"/>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2">
                                            <p:txEl>
                                              <p:pRg st="4" end="4"/>
                                            </p:txEl>
                                          </p:spTgt>
                                        </p:tgtEl>
                                        <p:attrNameLst>
                                          <p:attrName>style.visibility</p:attrName>
                                        </p:attrNameLst>
                                      </p:cBhvr>
                                      <p:to>
                                        <p:strVal val="visible"/>
                                      </p:to>
                                    </p:set>
                                    <p:animEffect transition="in" filter="fade">
                                      <p:cBhvr>
                                        <p:cTn id="24" dur="1250"/>
                                        <p:tgtEl>
                                          <p:spTgt spid="2">
                                            <p:txEl>
                                              <p:pRg st="4" end="4"/>
                                            </p:txEl>
                                          </p:spTgt>
                                        </p:tgtEl>
                                      </p:cBhvr>
                                    </p:animEffect>
                                    <p:anim calcmode="lin" valueType="num">
                                      <p:cBhvr>
                                        <p:cTn id="25" dur="125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26" dur="125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97642" y="368084"/>
            <a:ext cx="10863618" cy="5888535"/>
          </a:xfrm>
          <a:prstGeom prst="rect">
            <a:avLst/>
          </a:prstGeom>
        </p:spPr>
        <p:txBody>
          <a:bodyPr wrap="square">
            <a:spAutoFit/>
          </a:bodyPr>
          <a:lstStyle/>
          <a:p>
            <a:pPr algn="ctr" rtl="1">
              <a:lnSpc>
                <a:spcPct val="107000"/>
              </a:lnSpc>
              <a:spcAft>
                <a:spcPts val="0"/>
              </a:spcAft>
            </a:pPr>
            <a:r>
              <a:rPr lang="fa-IR" sz="4000" dirty="0" smtClean="0">
                <a:solidFill>
                  <a:schemeClr val="accent6">
                    <a:lumMod val="75000"/>
                  </a:schemeClr>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Kaj" panose="00000400000000000000" pitchFamily="2" charset="-78"/>
              </a:rPr>
              <a:t>(فصل چهارم )</a:t>
            </a:r>
          </a:p>
          <a:p>
            <a:pPr algn="justLow" rtl="1">
              <a:lnSpc>
                <a:spcPct val="107000"/>
              </a:lnSpc>
              <a:spcAft>
                <a:spcPts val="0"/>
              </a:spcAft>
            </a:pPr>
            <a:r>
              <a:rPr lang="fa-IR" sz="3600" dirty="0" smtClean="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rPr>
              <a:t>ماده 41</a:t>
            </a:r>
            <a:r>
              <a:rPr lang="ar-SA" sz="3600" dirty="0" smtClean="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rPr>
              <a:t>:</a:t>
            </a:r>
            <a:r>
              <a:rPr lang="fa-IR" sz="3200" dirty="0" smtClean="0">
                <a:latin typeface="Calibri" panose="020F0502020204030204" pitchFamily="34" charset="0"/>
                <a:ea typeface="Calibri" panose="020F0502020204030204" pitchFamily="34" charset="0"/>
                <a:cs typeface="B Titr" panose="00000700000000000000" pitchFamily="2" charset="-78"/>
              </a:rPr>
              <a:t>گزارش تخلفات مندرج در این قانون بوسیله ناظرین وبازرسین ویژه ای که توسط وزارت بهداشت ،درمان آموزش پزشکی ویا مدیران عامل سازمانهای منطقه ای بهداشت ،درمان تعیین میشود، تهیه میگردد.</a:t>
            </a:r>
          </a:p>
          <a:p>
            <a:pPr algn="justLow" rtl="1">
              <a:lnSpc>
                <a:spcPct val="107000"/>
              </a:lnSpc>
              <a:spcAft>
                <a:spcPts val="0"/>
              </a:spcAft>
            </a:pPr>
            <a:endParaRPr lang="fa-IR" sz="4000" dirty="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07000"/>
              </a:lnSpc>
              <a:spcAft>
                <a:spcPts val="0"/>
              </a:spcAft>
            </a:pPr>
            <a:r>
              <a:rPr lang="fa-IR" sz="3600" dirty="0" smtClean="0">
                <a:solidFill>
                  <a:srgbClr val="FF0000"/>
                </a:solidFill>
                <a:latin typeface="Calibri" panose="020F0502020204030204" pitchFamily="34" charset="0"/>
                <a:ea typeface="Calibri" panose="020F0502020204030204" pitchFamily="34" charset="0"/>
                <a:cs typeface="B Titr" panose="00000700000000000000" pitchFamily="2" charset="-78"/>
              </a:rPr>
              <a:t>ماده 42: </a:t>
            </a:r>
            <a:r>
              <a:rPr lang="fa-IR" sz="3200" dirty="0" smtClean="0">
                <a:latin typeface="Calibri" panose="020F0502020204030204" pitchFamily="34" charset="0"/>
                <a:ea typeface="Calibri" panose="020F0502020204030204" pitchFamily="34" charset="0"/>
                <a:cs typeface="B Titr" panose="00000700000000000000" pitchFamily="2" charset="-78"/>
              </a:rPr>
              <a:t>کلیه گزارشات تخلفات مندرج در این قانون باید به تایید ناظرین وبازرسین ویژه برسد</a:t>
            </a:r>
            <a:r>
              <a:rPr lang="fa-IR" sz="3600" dirty="0" smtClean="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Arial" panose="020B0604020202020204" pitchFamily="34" charset="0"/>
              </a:rPr>
              <a:t>.</a:t>
            </a:r>
          </a:p>
          <a:p>
            <a:pPr algn="justLow" rtl="1">
              <a:lnSpc>
                <a:spcPct val="107000"/>
              </a:lnSpc>
              <a:spcAft>
                <a:spcPts val="0"/>
              </a:spcAft>
            </a:pPr>
            <a:endParaRPr lang="fa-IR" sz="3600" dirty="0" smtClean="0">
              <a:solidFill>
                <a:srgbClr val="0070C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07000"/>
              </a:lnSpc>
              <a:spcAft>
                <a:spcPts val="0"/>
              </a:spcAft>
            </a:pPr>
            <a:r>
              <a:rPr lang="fa-IR" sz="3200" dirty="0" smtClean="0">
                <a:solidFill>
                  <a:srgbClr val="FF0000"/>
                </a:solidFill>
                <a:latin typeface="Calibri" panose="020F0502020204030204" pitchFamily="34" charset="0"/>
                <a:ea typeface="Calibri" panose="020F0502020204030204" pitchFamily="34" charset="0"/>
                <a:cs typeface="B Titr" panose="00000700000000000000" pitchFamily="2" charset="-78"/>
              </a:rPr>
              <a:t>ماده44: </a:t>
            </a:r>
            <a:r>
              <a:rPr lang="fa-IR" sz="3200" dirty="0" smtClean="0">
                <a:latin typeface="Calibri" panose="020F0502020204030204" pitchFamily="34" charset="0"/>
                <a:ea typeface="Calibri" panose="020F0502020204030204" pitchFamily="34" charset="0"/>
                <a:cs typeface="B Titr" panose="00000700000000000000" pitchFamily="2" charset="-78"/>
              </a:rPr>
              <a:t>اعمال تعزیرات حکومتی موضوع این قانون مانع اجرای مجازاتهای قانونی دیگرنخواهد بود</a:t>
            </a:r>
            <a:endParaRPr lang="en-GB" sz="2800" dirty="0" smtClean="0">
              <a:latin typeface="Calibri" panose="020F0502020204030204" pitchFamily="34" charset="0"/>
              <a:ea typeface="Calibri" panose="020F0502020204030204" pitchFamily="34" charset="0"/>
              <a:cs typeface="B Titr" panose="00000700000000000000" pitchFamily="2" charset="-78"/>
            </a:endParaRPr>
          </a:p>
        </p:txBody>
      </p:sp>
    </p:spTree>
    <p:extLst>
      <p:ext uri="{BB962C8B-B14F-4D97-AF65-F5344CB8AC3E}">
        <p14:creationId xmlns:p14="http://schemas.microsoft.com/office/powerpoint/2010/main" val="369800736"/>
      </p:ext>
    </p:extLst>
  </p:cSld>
  <p:clrMapOvr>
    <a:masterClrMapping/>
  </p:clrMapOvr>
  <mc:AlternateContent xmlns:mc="http://schemas.openxmlformats.org/markup-compatibility/2006" xmlns:p14="http://schemas.microsoft.com/office/powerpoint/2010/main">
    <mc:Choice Requires="p14">
      <p:transition spd="slow" p14:dur="2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1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fade">
                                      <p:cBhvr>
                                        <p:cTn id="17" dur="1500"/>
                                        <p:tgtEl>
                                          <p:spTgt spid="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fade">
                                      <p:cBhvr>
                                        <p:cTn id="22" dur="1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618517"/>
            <a:ext cx="10865849" cy="5594024"/>
          </a:xfrm>
        </p:spPr>
        <p:txBody>
          <a:bodyPr>
            <a:normAutofit/>
          </a:bodyPr>
          <a:lstStyle/>
          <a:p>
            <a:pPr rtl="1">
              <a:lnSpc>
                <a:spcPct val="107000"/>
              </a:lnSpc>
              <a:spcAft>
                <a:spcPts val="800"/>
              </a:spcAft>
            </a:pPr>
            <a:r>
              <a:rPr lang="ar-SA" sz="8800" b="1" dirty="0" smtClean="0">
                <a:ln w="9525" cap="flat" cmpd="sng" algn="ctr">
                  <a:solidFill>
                    <a:srgbClr val="FFFFFF"/>
                  </a:solidFill>
                  <a:prstDash val="solid"/>
                  <a:round/>
                </a:ln>
                <a:solidFill>
                  <a:schemeClr val="accent1">
                    <a:lumMod val="75000"/>
                  </a:schemeClr>
                </a:solidFill>
                <a:effectLst>
                  <a:outerShdw blurRad="12700" dist="38100" dir="2700000" algn="tl">
                    <a:schemeClr val="accent5">
                      <a:lumMod val="60000"/>
                      <a:lumOff val="40000"/>
                    </a:schemeClr>
                  </a:outerShdw>
                </a:effectLst>
                <a:latin typeface="Calibri" panose="020F0502020204030204" pitchFamily="34" charset="0"/>
                <a:ea typeface="Calibri" panose="020F0502020204030204" pitchFamily="34" charset="0"/>
                <a:cs typeface="B Tabassom" panose="00000400000000000000" pitchFamily="2" charset="-78"/>
              </a:rPr>
              <a:t>بسم‌الله‌الرحمن‌الرحیم</a:t>
            </a:r>
            <a:r>
              <a:rPr lang="fa-IR" sz="4800" b="1" dirty="0" smtClean="0">
                <a:ln w="9525" cap="flat" cmpd="sng" algn="ctr">
                  <a:solidFill>
                    <a:srgbClr val="FFFFFF"/>
                  </a:solidFill>
                  <a:prstDash val="solid"/>
                  <a:round/>
                </a:ln>
                <a:solidFill>
                  <a:srgbClr val="4472C4"/>
                </a:solidFill>
                <a:effectLst>
                  <a:outerShdw blurRad="12700" dist="38100" dir="2700000" algn="tl">
                    <a:schemeClr val="accent5">
                      <a:lumMod val="60000"/>
                      <a:lumOff val="40000"/>
                    </a:schemeClr>
                  </a:outerShdw>
                </a:effectLst>
                <a:latin typeface="Calibri" panose="020F0502020204030204" pitchFamily="34" charset="0"/>
                <a:ea typeface="Calibri" panose="020F0502020204030204" pitchFamily="34" charset="0"/>
                <a:cs typeface="MRT_Tail Mediom" panose="00000400000000000000" pitchFamily="2" charset="-78"/>
              </a:rPr>
              <a:t/>
            </a:r>
            <a:br>
              <a:rPr lang="fa-IR" sz="4800" b="1" dirty="0" smtClean="0">
                <a:ln w="9525" cap="flat" cmpd="sng" algn="ctr">
                  <a:solidFill>
                    <a:srgbClr val="FFFFFF"/>
                  </a:solidFill>
                  <a:prstDash val="solid"/>
                  <a:round/>
                </a:ln>
                <a:solidFill>
                  <a:srgbClr val="4472C4"/>
                </a:solidFill>
                <a:effectLst>
                  <a:outerShdw blurRad="12700" dist="38100" dir="2700000" algn="tl">
                    <a:schemeClr val="accent5">
                      <a:lumMod val="60000"/>
                      <a:lumOff val="40000"/>
                    </a:schemeClr>
                  </a:outerShdw>
                </a:effectLst>
                <a:latin typeface="Calibri" panose="020F0502020204030204" pitchFamily="34" charset="0"/>
                <a:ea typeface="Calibri" panose="020F0502020204030204" pitchFamily="34" charset="0"/>
                <a:cs typeface="MRT_Tail Mediom" panose="00000400000000000000" pitchFamily="2" charset="-78"/>
              </a:rPr>
            </a:br>
            <a:r>
              <a:rPr lang="en-US" sz="2000" dirty="0">
                <a:latin typeface="Calibri" panose="020F0502020204030204" pitchFamily="34" charset="0"/>
                <a:ea typeface="Calibri" panose="020F0502020204030204" pitchFamily="34" charset="0"/>
                <a:cs typeface="Arial" panose="020B0604020202020204" pitchFamily="34" charset="0"/>
              </a:rPr>
              <a:t/>
            </a:r>
            <a:br>
              <a:rPr lang="en-US" sz="2000" dirty="0">
                <a:latin typeface="Calibri" panose="020F0502020204030204" pitchFamily="34" charset="0"/>
                <a:ea typeface="Calibri" panose="020F0502020204030204" pitchFamily="34" charset="0"/>
                <a:cs typeface="Arial" panose="020B0604020202020204" pitchFamily="34" charset="0"/>
              </a:rPr>
            </a:br>
            <a:r>
              <a:rPr lang="fa-IR" sz="4400" dirty="0" smtClean="0">
                <a:solidFill>
                  <a:srgbClr val="00B050"/>
                </a:solidFill>
                <a:latin typeface="Calibri" panose="020F0502020204030204" pitchFamily="34" charset="0"/>
                <a:ea typeface="Calibri" panose="020F0502020204030204" pitchFamily="34" charset="0"/>
                <a:cs typeface="B Nikoo" panose="00000400000000000000" pitchFamily="2" charset="-78"/>
              </a:rPr>
              <a:t>آشنایی </a:t>
            </a:r>
            <a:r>
              <a:rPr lang="fa-IR" sz="4400" dirty="0">
                <a:solidFill>
                  <a:srgbClr val="00B050"/>
                </a:solidFill>
                <a:latin typeface="Calibri" panose="020F0502020204030204" pitchFamily="34" charset="0"/>
                <a:ea typeface="Calibri" panose="020F0502020204030204" pitchFamily="34" charset="0"/>
                <a:cs typeface="B Nikoo" panose="00000400000000000000" pitchFamily="2" charset="-78"/>
              </a:rPr>
              <a:t>با </a:t>
            </a:r>
            <a:r>
              <a:rPr lang="fa-IR" sz="4400" dirty="0" smtClean="0">
                <a:solidFill>
                  <a:srgbClr val="00B050"/>
                </a:solidFill>
                <a:latin typeface="Calibri" panose="020F0502020204030204" pitchFamily="34" charset="0"/>
                <a:ea typeface="Calibri" panose="020F0502020204030204" pitchFamily="34" charset="0"/>
                <a:cs typeface="B Nikoo" panose="00000400000000000000" pitchFamily="2" charset="-78"/>
              </a:rPr>
              <a:t>‌قوانین </a:t>
            </a:r>
            <a:r>
              <a:rPr lang="fa-IR" sz="4400" dirty="0">
                <a:solidFill>
                  <a:srgbClr val="00B050"/>
                </a:solidFill>
                <a:latin typeface="Calibri" panose="020F0502020204030204" pitchFamily="34" charset="0"/>
                <a:ea typeface="Calibri" panose="020F0502020204030204" pitchFamily="34" charset="0"/>
                <a:cs typeface="B Nikoo" panose="00000400000000000000" pitchFamily="2" charset="-78"/>
              </a:rPr>
              <a:t>تعزیرات حکومتی اموربهداشتی و درمانی مصوبه مجمع تشخیص مصلحت </a:t>
            </a:r>
            <a:r>
              <a:rPr lang="fa-IR" sz="4400" dirty="0" smtClean="0">
                <a:solidFill>
                  <a:srgbClr val="00B050"/>
                </a:solidFill>
                <a:latin typeface="Calibri" panose="020F0502020204030204" pitchFamily="34" charset="0"/>
                <a:ea typeface="Calibri" panose="020F0502020204030204" pitchFamily="34" charset="0"/>
                <a:cs typeface="B Nikoo" panose="00000400000000000000" pitchFamily="2" charset="-78"/>
              </a:rPr>
              <a:t>نظام</a:t>
            </a:r>
            <a:endParaRPr lang="en-US" sz="4800" dirty="0">
              <a:solidFill>
                <a:srgbClr val="00B050"/>
              </a:solidFill>
              <a:cs typeface="B Nikoo" panose="00000400000000000000" pitchFamily="2" charset="-78"/>
            </a:endParaRPr>
          </a:p>
        </p:txBody>
      </p:sp>
    </p:spTree>
    <p:extLst>
      <p:ext uri="{BB962C8B-B14F-4D97-AF65-F5344CB8AC3E}">
        <p14:creationId xmlns:p14="http://schemas.microsoft.com/office/powerpoint/2010/main" val="2076098448"/>
      </p:ext>
    </p:extLst>
  </p:cSld>
  <p:clrMapOvr>
    <a:masterClrMapping/>
  </p:clrMapOvr>
  <mc:AlternateContent xmlns:mc="http://schemas.openxmlformats.org/markup-compatibility/2006" xmlns:p14="http://schemas.microsoft.com/office/powerpoint/2010/main">
    <mc:Choice Requires="p14">
      <p:transition spd="slow" p14:dur="2250">
        <p:split orient="vert"/>
      </p:transition>
    </mc:Choice>
    <mc:Fallback xmlns="">
      <p:transition spd="slow">
        <p:split orient="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7541" y="232013"/>
            <a:ext cx="11034817" cy="6168788"/>
          </a:xfrm>
        </p:spPr>
        <p:txBody>
          <a:bodyPr>
            <a:normAutofit/>
          </a:bodyPr>
          <a:lstStyle/>
          <a:p>
            <a:pPr algn="just" rtl="1">
              <a:lnSpc>
                <a:spcPct val="107000"/>
              </a:lnSpc>
              <a:spcAft>
                <a:spcPts val="0"/>
              </a:spcAft>
            </a:pPr>
            <a:r>
              <a:rPr lang="fa-IR" dirty="0" smtClean="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rPr>
              <a:t>پیشینه</a:t>
            </a:r>
            <a:r>
              <a:rPr lang="ar-SA" dirty="0" smtClean="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rPr>
              <a:t>:</a:t>
            </a:r>
            <a:r>
              <a:rPr lang="en-US" sz="2800" dirty="0">
                <a:latin typeface="Calibri" panose="020F0502020204030204" pitchFamily="34" charset="0"/>
                <a:ea typeface="Calibri" panose="020F0502020204030204" pitchFamily="34" charset="0"/>
                <a:cs typeface="Arial" panose="020B0604020202020204" pitchFamily="34" charset="0"/>
              </a:rPr>
              <a:t/>
            </a:r>
            <a:br>
              <a:rPr lang="en-US" sz="2800" dirty="0">
                <a:latin typeface="Calibri" panose="020F0502020204030204" pitchFamily="34" charset="0"/>
                <a:ea typeface="Calibri" panose="020F0502020204030204" pitchFamily="34" charset="0"/>
                <a:cs typeface="Arial" panose="020B0604020202020204" pitchFamily="34" charset="0"/>
              </a:rPr>
            </a:br>
            <a:r>
              <a:rPr lang="ar-SA" sz="3200" b="1" dirty="0">
                <a:solidFill>
                  <a:schemeClr val="bg2">
                    <a:lumMod val="50000"/>
                  </a:schemeClr>
                </a:solidFill>
                <a:latin typeface="Calibri" panose="020F0502020204030204" pitchFamily="34" charset="0"/>
                <a:ea typeface="Calibri" panose="020F0502020204030204" pitchFamily="34" charset="0"/>
                <a:cs typeface="B Nazanin" panose="00000400000000000000" pitchFamily="2" charset="-78"/>
              </a:rPr>
              <a:t>‌قانون تعزیرات حکومتی اموربهداشتی و درمانی مصوبه مجمع تشخیص مصلحت </a:t>
            </a:r>
            <a:r>
              <a:rPr lang="ar-SA" sz="3200" b="1" dirty="0" smtClean="0">
                <a:solidFill>
                  <a:schemeClr val="bg2">
                    <a:lumMod val="50000"/>
                  </a:schemeClr>
                </a:solidFill>
                <a:latin typeface="Calibri" panose="020F0502020204030204" pitchFamily="34" charset="0"/>
                <a:ea typeface="Calibri" panose="020F0502020204030204" pitchFamily="34" charset="0"/>
                <a:cs typeface="B Nazanin" panose="00000400000000000000" pitchFamily="2" charset="-78"/>
              </a:rPr>
              <a:t>نظام</a:t>
            </a:r>
            <a:r>
              <a:rPr lang="fa-IR" sz="3200" b="1" dirty="0" smtClean="0">
                <a:solidFill>
                  <a:schemeClr val="bg2">
                    <a:lumMod val="50000"/>
                  </a:schemeClr>
                </a:solidFill>
                <a:latin typeface="Calibri" panose="020F0502020204030204" pitchFamily="34" charset="0"/>
                <a:ea typeface="Calibri" panose="020F0502020204030204" pitchFamily="34" charset="0"/>
                <a:cs typeface="Arial" panose="020B0604020202020204" pitchFamily="34" charset="0"/>
              </a:rPr>
              <a:t> </a:t>
            </a:r>
            <a:r>
              <a:rPr lang="ar-SA" sz="3200" b="1" dirty="0" smtClean="0">
                <a:solidFill>
                  <a:schemeClr val="bg2">
                    <a:lumMod val="50000"/>
                  </a:schemeClr>
                </a:solidFill>
                <a:latin typeface="Calibri" panose="020F0502020204030204" pitchFamily="34" charset="0"/>
                <a:ea typeface="Calibri" panose="020F0502020204030204" pitchFamily="34" charset="0"/>
                <a:cs typeface="B Nazanin" panose="00000400000000000000" pitchFamily="2" charset="-78"/>
              </a:rPr>
              <a:t>موضوع </a:t>
            </a:r>
            <a:r>
              <a:rPr lang="ar-SA" sz="3200" b="1" dirty="0">
                <a:solidFill>
                  <a:schemeClr val="bg2">
                    <a:lumMod val="50000"/>
                  </a:schemeClr>
                </a:solidFill>
                <a:latin typeface="Calibri" panose="020F0502020204030204" pitchFamily="34" charset="0"/>
                <a:ea typeface="Calibri" panose="020F0502020204030204" pitchFamily="34" charset="0"/>
                <a:cs typeface="B Nazanin" panose="00000400000000000000" pitchFamily="2" charset="-78"/>
              </a:rPr>
              <a:t>"‌تعزیرات حکومتی امور بهداشتی و درمانی" در جلسه مورخ </a:t>
            </a:r>
            <a:r>
              <a:rPr lang="fa-IR" sz="3200" b="1" dirty="0" smtClean="0">
                <a:solidFill>
                  <a:schemeClr val="bg2">
                    <a:lumMod val="50000"/>
                  </a:schemeClr>
                </a:solidFill>
                <a:latin typeface="Calibri" panose="020F0502020204030204" pitchFamily="34" charset="0"/>
                <a:ea typeface="Calibri" panose="020F0502020204030204" pitchFamily="34" charset="0"/>
                <a:cs typeface="B Nazanin" panose="00000400000000000000" pitchFamily="2" charset="-78"/>
              </a:rPr>
              <a:t>1367/12/23</a:t>
            </a:r>
            <a:r>
              <a:rPr lang="ar-SA" sz="3200" b="1" dirty="0" smtClean="0">
                <a:solidFill>
                  <a:schemeClr val="bg2">
                    <a:lumMod val="50000"/>
                  </a:schemeClr>
                </a:solidFill>
                <a:latin typeface="Calibri" panose="020F0502020204030204" pitchFamily="34" charset="0"/>
                <a:ea typeface="Calibri" panose="020F0502020204030204" pitchFamily="34" charset="0"/>
                <a:cs typeface="B Nazanin" panose="00000400000000000000" pitchFamily="2" charset="-78"/>
              </a:rPr>
              <a:t> </a:t>
            </a:r>
            <a:r>
              <a:rPr lang="ar-SA" sz="3200" b="1" dirty="0">
                <a:solidFill>
                  <a:schemeClr val="bg2">
                    <a:lumMod val="50000"/>
                  </a:schemeClr>
                </a:solidFill>
                <a:latin typeface="Calibri" panose="020F0502020204030204" pitchFamily="34" charset="0"/>
                <a:ea typeface="Calibri" panose="020F0502020204030204" pitchFamily="34" charset="0"/>
                <a:cs typeface="B Nazanin" panose="00000400000000000000" pitchFamily="2" charset="-78"/>
              </a:rPr>
              <a:t>مجمع تشخیص مصلحت نظام </a:t>
            </a:r>
            <a:r>
              <a:rPr lang="ar-SA" sz="3200" b="1" dirty="0" smtClean="0">
                <a:solidFill>
                  <a:schemeClr val="bg2">
                    <a:lumMod val="50000"/>
                  </a:schemeClr>
                </a:solidFill>
                <a:latin typeface="Calibri" panose="020F0502020204030204" pitchFamily="34" charset="0"/>
                <a:ea typeface="Calibri" panose="020F0502020204030204" pitchFamily="34" charset="0"/>
                <a:cs typeface="B Nazanin" panose="00000400000000000000" pitchFamily="2" charset="-78"/>
              </a:rPr>
              <a:t>مورد </a:t>
            </a:r>
            <a:r>
              <a:rPr lang="ar-SA" sz="3200" b="1" dirty="0">
                <a:solidFill>
                  <a:schemeClr val="bg2">
                    <a:lumMod val="50000"/>
                  </a:schemeClr>
                </a:solidFill>
                <a:latin typeface="Calibri" panose="020F0502020204030204" pitchFamily="34" charset="0"/>
                <a:ea typeface="Calibri" panose="020F0502020204030204" pitchFamily="34" charset="0"/>
                <a:cs typeface="B Nazanin" panose="00000400000000000000" pitchFamily="2" charset="-78"/>
              </a:rPr>
              <a:t>بحث و بررسی قرار‌گرفت و </a:t>
            </a:r>
            <a:r>
              <a:rPr lang="fa-IR" sz="3200" b="1" dirty="0" smtClean="0">
                <a:solidFill>
                  <a:schemeClr val="bg2">
                    <a:lumMod val="50000"/>
                  </a:schemeClr>
                </a:solidFill>
                <a:latin typeface="Calibri" panose="020F0502020204030204" pitchFamily="34" charset="0"/>
                <a:ea typeface="Calibri" panose="020F0502020204030204" pitchFamily="34" charset="0"/>
                <a:cs typeface="B Nazanin" panose="00000400000000000000" pitchFamily="2" charset="-78"/>
              </a:rPr>
              <a:t>این</a:t>
            </a:r>
            <a:r>
              <a:rPr lang="ar-SA" sz="3200" b="1" dirty="0" smtClean="0">
                <a:solidFill>
                  <a:schemeClr val="bg2">
                    <a:lumMod val="50000"/>
                  </a:schemeClr>
                </a:solidFill>
                <a:latin typeface="Calibri" panose="020F0502020204030204" pitchFamily="34" charset="0"/>
                <a:ea typeface="Calibri" panose="020F0502020204030204" pitchFamily="34" charset="0"/>
                <a:cs typeface="B Nazanin" panose="00000400000000000000" pitchFamily="2" charset="-78"/>
              </a:rPr>
              <a:t>"‌قانون </a:t>
            </a:r>
            <a:r>
              <a:rPr lang="fa-IR" sz="3200" b="1" dirty="0" smtClean="0">
                <a:solidFill>
                  <a:schemeClr val="bg2">
                    <a:lumMod val="50000"/>
                  </a:schemeClr>
                </a:solidFill>
                <a:latin typeface="Calibri" panose="020F0502020204030204" pitchFamily="34" charset="0"/>
                <a:ea typeface="Calibri" panose="020F0502020204030204" pitchFamily="34" charset="0"/>
                <a:cs typeface="B Nazanin" panose="00000400000000000000" pitchFamily="2" charset="-78"/>
              </a:rPr>
              <a:t> در4 فصل و44 ماده </a:t>
            </a:r>
            <a:r>
              <a:rPr lang="ar-SA" sz="3200" b="1" dirty="0" smtClean="0">
                <a:solidFill>
                  <a:schemeClr val="bg2">
                    <a:lumMod val="50000"/>
                  </a:schemeClr>
                </a:solidFill>
                <a:latin typeface="Calibri" panose="020F0502020204030204" pitchFamily="34" charset="0"/>
                <a:ea typeface="Calibri" panose="020F0502020204030204" pitchFamily="34" charset="0"/>
                <a:cs typeface="B Nazanin" panose="00000400000000000000" pitchFamily="2" charset="-78"/>
              </a:rPr>
              <a:t>به تصویب</a:t>
            </a:r>
            <a:r>
              <a:rPr lang="fa-IR" sz="3200" b="1" dirty="0" smtClean="0">
                <a:solidFill>
                  <a:schemeClr val="bg2">
                    <a:lumMod val="50000"/>
                  </a:schemeClr>
                </a:solidFill>
                <a:latin typeface="Calibri" panose="020F0502020204030204" pitchFamily="34" charset="0"/>
                <a:ea typeface="Calibri" panose="020F0502020204030204" pitchFamily="34" charset="0"/>
                <a:cs typeface="B Nazanin" panose="00000400000000000000" pitchFamily="2" charset="-78"/>
              </a:rPr>
              <a:t> رسید که فصل اول آن شامل 8ماده مربوط به خدمات تشخیصی و درمانی ، فصل دوم  آن شامل 27 ماده مربوط به تعزیرات توزیع وفروش دارو وشیرخشک وملزومات پزشکی ،دندانپزشکی وآزمایشگاهی ،فصل سوم شامل 10ماده:تعزیرات تولید ،توزیع ،فروش مواد خوردنی و آشامیدنی ،آرایشی وبهداشتی وفصل چهارم مشمول سایر مقررات میباشد. </a:t>
            </a:r>
            <a:r>
              <a:rPr lang="en-US" sz="3100" dirty="0">
                <a:latin typeface="Calibri" panose="020F0502020204030204" pitchFamily="34" charset="0"/>
                <a:ea typeface="Calibri" panose="020F0502020204030204" pitchFamily="34" charset="0"/>
                <a:cs typeface="Arial" panose="020B0604020202020204" pitchFamily="34" charset="0"/>
              </a:rPr>
              <a:t/>
            </a:r>
            <a:br>
              <a:rPr lang="en-US" sz="3100" dirty="0">
                <a:latin typeface="Calibri" panose="020F0502020204030204" pitchFamily="34" charset="0"/>
                <a:ea typeface="Calibri" panose="020F0502020204030204" pitchFamily="34" charset="0"/>
                <a:cs typeface="Arial" panose="020B0604020202020204" pitchFamily="34" charset="0"/>
              </a:rPr>
            </a:br>
            <a:endParaRPr lang="en-US" sz="3100" dirty="0"/>
          </a:p>
        </p:txBody>
      </p:sp>
    </p:spTree>
    <p:extLst>
      <p:ext uri="{BB962C8B-B14F-4D97-AF65-F5344CB8AC3E}">
        <p14:creationId xmlns:p14="http://schemas.microsoft.com/office/powerpoint/2010/main" val="3845355916"/>
      </p:ext>
    </p:extLst>
  </p:cSld>
  <p:clrMapOvr>
    <a:masterClrMapping/>
  </p:clrMapOvr>
  <mc:AlternateContent xmlns:mc="http://schemas.openxmlformats.org/markup-compatibility/2006" xmlns:p14="http://schemas.microsoft.com/office/powerpoint/2010/main">
    <mc:Choice Requires="p14">
      <p:transition spd="slow" p14:dur="2250">
        <p:split orient="vert"/>
      </p:transition>
    </mc:Choice>
    <mc:Fallback xmlns="">
      <p:transition spd="slow">
        <p:split orient="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0626" y="318266"/>
            <a:ext cx="10577015" cy="5754987"/>
          </a:xfrm>
        </p:spPr>
        <p:txBody>
          <a:bodyPr/>
          <a:lstStyle/>
          <a:p>
            <a:pPr algn="r" rtl="1">
              <a:lnSpc>
                <a:spcPct val="107000"/>
              </a:lnSpc>
              <a:spcAft>
                <a:spcPts val="800"/>
              </a:spcAft>
            </a:pPr>
            <a:r>
              <a:rPr lang="ar-SA" sz="3200" dirty="0" smtClean="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rPr>
              <a:t>کمیسیون </a:t>
            </a:r>
            <a:r>
              <a:rPr lang="ar-SA" sz="3200" dirty="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rPr>
              <a:t>ماده 11</a:t>
            </a:r>
            <a:r>
              <a:rPr lang="ar-SA" sz="3200" dirty="0" smtClean="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rPr>
              <a:t>:</a:t>
            </a:r>
            <a:r>
              <a:rPr lang="fa-IR" sz="3200" dirty="0" smtClean="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rPr>
              <a:t/>
            </a:r>
            <a:br>
              <a:rPr lang="fa-IR" sz="3200" dirty="0" smtClean="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rPr>
            </a:br>
            <a:r>
              <a:rPr lang="en-US" sz="2800" dirty="0">
                <a:latin typeface="Calibri" panose="020F0502020204030204" pitchFamily="34" charset="0"/>
                <a:ea typeface="Calibri" panose="020F0502020204030204" pitchFamily="34" charset="0"/>
                <a:cs typeface="Arial" panose="020B0604020202020204" pitchFamily="34" charset="0"/>
              </a:rPr>
              <a:t/>
            </a:r>
            <a:br>
              <a:rPr lang="en-US" sz="2800" dirty="0">
                <a:latin typeface="Calibri" panose="020F0502020204030204" pitchFamily="34" charset="0"/>
                <a:ea typeface="Calibri" panose="020F0502020204030204" pitchFamily="34" charset="0"/>
                <a:cs typeface="Arial" panose="020B0604020202020204" pitchFamily="34" charset="0"/>
              </a:rPr>
            </a:br>
            <a:r>
              <a:rPr lang="ar-SA" b="1" dirty="0" smtClean="0">
                <a:solidFill>
                  <a:srgbClr val="0070C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rPr>
              <a:t>امور </a:t>
            </a:r>
            <a:r>
              <a:rPr lang="ar-SA" b="1" dirty="0">
                <a:solidFill>
                  <a:srgbClr val="0070C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rPr>
              <a:t>کارشناسی پرونده های مطروحه و </a:t>
            </a:r>
            <a:r>
              <a:rPr lang="ar-SA" b="1" dirty="0" smtClean="0">
                <a:solidFill>
                  <a:srgbClr val="0070C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rPr>
              <a:t>مکاتبه </a:t>
            </a:r>
            <a:r>
              <a:rPr lang="ar-SA" b="1" dirty="0">
                <a:solidFill>
                  <a:srgbClr val="0070C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rPr>
              <a:t>با </a:t>
            </a:r>
            <a:r>
              <a:rPr lang="ar-SA" b="1" dirty="0" smtClean="0">
                <a:solidFill>
                  <a:srgbClr val="0070C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rPr>
              <a:t>مر</a:t>
            </a:r>
            <a:r>
              <a:rPr lang="fa-IR" b="1" dirty="0" smtClean="0">
                <a:solidFill>
                  <a:srgbClr val="0070C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rPr>
              <a:t>ا</a:t>
            </a:r>
            <a:r>
              <a:rPr lang="ar-SA" b="1" dirty="0" smtClean="0">
                <a:solidFill>
                  <a:srgbClr val="0070C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rPr>
              <a:t>کزومراجع </a:t>
            </a:r>
            <a:r>
              <a:rPr lang="ar-SA" b="1" dirty="0">
                <a:solidFill>
                  <a:srgbClr val="0070C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rPr>
              <a:t>ذیربط و برگزاری جلسات کمیسیون </a:t>
            </a:r>
            <a:r>
              <a:rPr lang="fa-IR" b="1" dirty="0">
                <a:solidFill>
                  <a:srgbClr val="0070C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rPr>
              <a:t>توسط اداره نظارت بر درمان دانشگاه انجام </a:t>
            </a:r>
            <a:r>
              <a:rPr lang="fa-IR" b="1" dirty="0" smtClean="0">
                <a:solidFill>
                  <a:srgbClr val="0070C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rPr>
              <a:t>میشود</a:t>
            </a:r>
            <a:r>
              <a:rPr lang="ar-SA" b="1" dirty="0" smtClean="0">
                <a:solidFill>
                  <a:srgbClr val="0070C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rPr>
              <a:t>.</a:t>
            </a:r>
            <a:r>
              <a:rPr lang="en-US" sz="2800" dirty="0">
                <a:latin typeface="Calibri" panose="020F0502020204030204" pitchFamily="34" charset="0"/>
                <a:ea typeface="Calibri" panose="020F0502020204030204" pitchFamily="34" charset="0"/>
                <a:cs typeface="Arial" panose="020B0604020202020204" pitchFamily="34" charset="0"/>
              </a:rPr>
              <a:t/>
            </a:r>
            <a:br>
              <a:rPr lang="en-US" sz="2800" dirty="0">
                <a:latin typeface="Calibri" panose="020F0502020204030204" pitchFamily="34" charset="0"/>
                <a:ea typeface="Calibri" panose="020F0502020204030204" pitchFamily="34" charset="0"/>
                <a:cs typeface="Arial" panose="020B0604020202020204" pitchFamily="34" charset="0"/>
              </a:rPr>
            </a:br>
            <a:endParaRPr lang="en-US" dirty="0"/>
          </a:p>
        </p:txBody>
      </p:sp>
    </p:spTree>
    <p:extLst>
      <p:ext uri="{BB962C8B-B14F-4D97-AF65-F5344CB8AC3E}">
        <p14:creationId xmlns:p14="http://schemas.microsoft.com/office/powerpoint/2010/main" val="2398110767"/>
      </p:ext>
    </p:extLst>
  </p:cSld>
  <p:clrMapOvr>
    <a:masterClrMapping/>
  </p:clrMapOvr>
  <mc:AlternateContent xmlns:mc="http://schemas.openxmlformats.org/markup-compatibility/2006" xmlns:p14="http://schemas.microsoft.com/office/powerpoint/2010/main">
    <mc:Choice Requires="p14">
      <p:transition spd="slow" p14:dur="2250">
        <p:split orient="vert"/>
      </p:transition>
    </mc:Choice>
    <mc:Fallback xmlns="">
      <p:transition spd="slow">
        <p:split orient="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7883" y="423114"/>
            <a:ext cx="11296132" cy="6586418"/>
          </a:xfrm>
          <a:prstGeom prst="rect">
            <a:avLst/>
          </a:prstGeom>
        </p:spPr>
        <p:txBody>
          <a:bodyPr wrap="square">
            <a:spAutoFit/>
          </a:bodyPr>
          <a:lstStyle/>
          <a:p>
            <a:pPr algn="r" rtl="1"/>
            <a:r>
              <a:rPr lang="ar-SA" sz="2800" dirty="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rPr>
              <a:t>شرح وظایف </a:t>
            </a:r>
            <a:r>
              <a:rPr lang="ar-SA" sz="2800" dirty="0" smtClean="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rPr>
              <a:t>کمیس</a:t>
            </a:r>
            <a:r>
              <a:rPr lang="fa-IR" sz="2800" dirty="0" smtClean="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rPr>
              <a:t>ی</a:t>
            </a:r>
            <a:r>
              <a:rPr lang="ar-SA" sz="2800" dirty="0" smtClean="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rPr>
              <a:t>ون </a:t>
            </a:r>
            <a:r>
              <a:rPr lang="ar-SA" sz="2800" dirty="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rPr>
              <a:t>ماده 11در دانشگاه علوم پزشکی:</a:t>
            </a:r>
            <a:r>
              <a:rPr lang="en-US" sz="3200" dirty="0">
                <a:latin typeface="Calibri" panose="020F0502020204030204" pitchFamily="34" charset="0"/>
                <a:ea typeface="Calibri" panose="020F0502020204030204" pitchFamily="34" charset="0"/>
                <a:cs typeface="Arial" panose="020B0604020202020204" pitchFamily="34" charset="0"/>
              </a:rPr>
              <a:t/>
            </a:r>
            <a:br>
              <a:rPr lang="en-US" sz="3200" dirty="0">
                <a:latin typeface="Calibri" panose="020F0502020204030204" pitchFamily="34" charset="0"/>
                <a:ea typeface="Calibri" panose="020F0502020204030204" pitchFamily="34" charset="0"/>
                <a:cs typeface="Arial" panose="020B0604020202020204" pitchFamily="34" charset="0"/>
              </a:rPr>
            </a:br>
            <a:r>
              <a:rPr lang="ar-SA" sz="2800" b="1" dirty="0">
                <a:solidFill>
                  <a:srgbClr val="0070C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rPr>
              <a:t>احراز یا عدم </a:t>
            </a:r>
            <a:r>
              <a:rPr lang="ar-SA" sz="2800" b="1" dirty="0" smtClean="0">
                <a:solidFill>
                  <a:srgbClr val="0070C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rPr>
              <a:t>احراز</a:t>
            </a:r>
            <a:r>
              <a:rPr lang="fa-IR" sz="2800" b="1" dirty="0" smtClean="0">
                <a:solidFill>
                  <a:srgbClr val="0070C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rPr>
              <a:t>تخلف</a:t>
            </a:r>
            <a:r>
              <a:rPr lang="ar-SA" sz="2800" b="1" dirty="0" smtClean="0">
                <a:solidFill>
                  <a:srgbClr val="0070C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rPr>
              <a:t> </a:t>
            </a:r>
            <a:r>
              <a:rPr lang="ar-SA" sz="2800" b="1" dirty="0">
                <a:solidFill>
                  <a:srgbClr val="0070C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rPr>
              <a:t>و ارجاع پرونده مربوطه جهت صدور حکم به سازمان تعزیرات </a:t>
            </a:r>
            <a:r>
              <a:rPr lang="ar-SA" sz="2800" b="1" dirty="0" smtClean="0">
                <a:solidFill>
                  <a:srgbClr val="0070C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rPr>
              <a:t>حکومتی</a:t>
            </a:r>
            <a:r>
              <a:rPr lang="fa-IR" sz="2800" b="1" dirty="0" smtClean="0">
                <a:solidFill>
                  <a:srgbClr val="0070C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rPr>
              <a:t> وسایر مراجع ذیصلاح </a:t>
            </a:r>
            <a:r>
              <a:rPr lang="fa-IR" dirty="0">
                <a:solidFill>
                  <a:schemeClr val="tx1">
                    <a:lumMod val="65000"/>
                    <a:lumOff val="35000"/>
                  </a:schemeClr>
                </a:solidFill>
                <a:latin typeface="Calibri" panose="020F0502020204030204" pitchFamily="34" charset="0"/>
                <a:ea typeface="Calibri" panose="020F0502020204030204" pitchFamily="34" charset="0"/>
                <a:cs typeface="B Nazanin" panose="00000400000000000000" pitchFamily="2" charset="-78"/>
              </a:rPr>
              <a:t/>
            </a:r>
            <a:br>
              <a:rPr lang="fa-IR" dirty="0">
                <a:solidFill>
                  <a:schemeClr val="tx1">
                    <a:lumMod val="65000"/>
                    <a:lumOff val="35000"/>
                  </a:schemeClr>
                </a:solidFill>
                <a:latin typeface="Calibri" panose="020F0502020204030204" pitchFamily="34" charset="0"/>
                <a:ea typeface="Calibri" panose="020F0502020204030204" pitchFamily="34" charset="0"/>
                <a:cs typeface="B Nazanin" panose="00000400000000000000" pitchFamily="2" charset="-78"/>
              </a:rPr>
            </a:br>
            <a:r>
              <a:rPr lang="en-US" sz="1400" dirty="0">
                <a:latin typeface="Calibri" panose="020F0502020204030204" pitchFamily="34" charset="0"/>
                <a:ea typeface="Calibri" panose="020F0502020204030204" pitchFamily="34" charset="0"/>
                <a:cs typeface="Arial" panose="020B0604020202020204" pitchFamily="34" charset="0"/>
              </a:rPr>
              <a:t/>
            </a:r>
            <a:br>
              <a:rPr lang="en-US" sz="1400" dirty="0">
                <a:latin typeface="Calibri" panose="020F0502020204030204" pitchFamily="34" charset="0"/>
                <a:ea typeface="Calibri" panose="020F0502020204030204" pitchFamily="34" charset="0"/>
                <a:cs typeface="Arial" panose="020B0604020202020204" pitchFamily="34" charset="0"/>
              </a:rPr>
            </a:br>
            <a:r>
              <a:rPr lang="ar-SA" sz="3200" dirty="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rPr>
              <a:t>اعضاء </a:t>
            </a:r>
            <a:r>
              <a:rPr lang="ar-SA" sz="3200" dirty="0" smtClean="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rPr>
              <a:t>کمیسیون</a:t>
            </a:r>
            <a:r>
              <a:rPr lang="fa-IR" sz="3200" dirty="0" smtClean="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rPr>
              <a:t>:</a:t>
            </a:r>
          </a:p>
          <a:p>
            <a:pPr algn="just" rtl="1"/>
            <a:r>
              <a:rPr lang="fa-IR" sz="3200" dirty="0" smtClean="0">
                <a:solidFill>
                  <a:srgbClr val="00B05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rPr>
              <a:t>مطابق ماده </a:t>
            </a:r>
            <a:r>
              <a:rPr lang="fa-IR" sz="3200" b="1" dirty="0" smtClean="0">
                <a:solidFill>
                  <a:srgbClr val="00B05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rPr>
              <a:t>11:</a:t>
            </a:r>
            <a:r>
              <a:rPr lang="fa-IR" sz="2800" b="1" dirty="0" smtClean="0">
                <a:solidFill>
                  <a:srgbClr val="0070C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rPr>
              <a:t>درمورد جرایم موضوع این قانون کمیسیونی مرکب ازریاست دانشگاه </a:t>
            </a:r>
            <a:r>
              <a:rPr lang="fa-IR" sz="2800" b="1" dirty="0">
                <a:solidFill>
                  <a:srgbClr val="0070C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rPr>
              <a:t>، ونماینده وزیر بهداشت ،درمان  وآموزش پزشکی </a:t>
            </a:r>
            <a:r>
              <a:rPr lang="fa-IR" sz="2800" b="1" dirty="0" smtClean="0">
                <a:solidFill>
                  <a:srgbClr val="0070C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rPr>
              <a:t>در کمیسیون ماده 11 ( معاونت درمان ) ، مدیر اداره نظارت بر درمان دانشگاه ،سرپرست نظام پزشکی سمنان موضوع را بدوا</a:t>
            </a:r>
            <a:r>
              <a:rPr lang="en-GB" sz="2800" b="1" dirty="0" smtClean="0">
                <a:solidFill>
                  <a:srgbClr val="0070C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rPr>
              <a:t>”</a:t>
            </a:r>
            <a:r>
              <a:rPr lang="fa-IR" sz="2800" b="1" dirty="0" smtClean="0">
                <a:solidFill>
                  <a:srgbClr val="0070C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rPr>
              <a:t>رسیدگی نموده ودر صورت تشخیص وقوع جرم در مورد مؤسسات دولتی به کمیسیون تعزیرات حکومتی بخش دولتی ودر موارد غیر دولتی به دادسرای انقلاب اسلامی جهت تعیین مجازات معرفی مینماید</a:t>
            </a:r>
            <a:r>
              <a:rPr lang="fa-IR" sz="2800" b="1" dirty="0" smtClean="0">
                <a:solidFill>
                  <a:srgbClr val="0070C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rPr>
              <a:t>.</a:t>
            </a:r>
            <a:r>
              <a:rPr lang="en-US" sz="3200" dirty="0">
                <a:latin typeface="Calibri" panose="020F0502020204030204" pitchFamily="34" charset="0"/>
                <a:ea typeface="Calibri" panose="020F0502020204030204" pitchFamily="34" charset="0"/>
                <a:cs typeface="Arial" panose="020B0604020202020204" pitchFamily="34" charset="0"/>
              </a:rPr>
              <a:t/>
            </a:r>
            <a:br>
              <a:rPr lang="en-US" sz="3200" dirty="0">
                <a:latin typeface="Calibri" panose="020F0502020204030204" pitchFamily="34" charset="0"/>
                <a:ea typeface="Calibri" panose="020F0502020204030204" pitchFamily="34" charset="0"/>
                <a:cs typeface="Arial" panose="020B0604020202020204" pitchFamily="34" charset="0"/>
              </a:rPr>
            </a:br>
            <a:r>
              <a:rPr lang="fa-IR" sz="3200" b="1" dirty="0" smtClean="0">
                <a:solidFill>
                  <a:srgbClr val="00B05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rPr>
              <a:t>مطابق ماده12:</a:t>
            </a:r>
            <a:r>
              <a:rPr lang="fa-IR" sz="2800" b="1" dirty="0" smtClean="0">
                <a:solidFill>
                  <a:srgbClr val="0070C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rPr>
              <a:t>کلیه درآمد های حاصل از مجازاتهای این قانون به خزانه واریز میشود .وزارت اموراقتصادی ودارایی موظف است اعتبارات مورد نیاز جهت اجرای این قانون را مطابق تشخیص وزارت بهداشت ودرمان ،اموزش پزشکی از محل وجوه جرایم در اختیارات وزارت بهداشت ،درمان وآموزش پزشکی قراردهد.</a:t>
            </a:r>
            <a:endParaRPr lang="en-US" sz="2800" b="1" dirty="0">
              <a:solidFill>
                <a:srgbClr val="0070C0"/>
              </a:solidFill>
              <a:effectLst>
                <a:outerShdw blurRad="38100" dist="38100" dir="2700000" algn="tl">
                  <a:srgbClr val="000000">
                    <a:alpha val="43137"/>
                  </a:srgbClr>
                </a:outerShdw>
              </a:effectLst>
              <a:cs typeface="B Nazanin" panose="00000400000000000000" pitchFamily="2" charset="-78"/>
            </a:endParaRPr>
          </a:p>
        </p:txBody>
      </p:sp>
    </p:spTree>
    <p:extLst>
      <p:ext uri="{BB962C8B-B14F-4D97-AF65-F5344CB8AC3E}">
        <p14:creationId xmlns:p14="http://schemas.microsoft.com/office/powerpoint/2010/main" val="1684461939"/>
      </p:ext>
    </p:extLst>
  </p:cSld>
  <p:clrMapOvr>
    <a:masterClrMapping/>
  </p:clrMapOvr>
  <mc:AlternateContent xmlns:mc="http://schemas.openxmlformats.org/markup-compatibility/2006" xmlns:p14="http://schemas.microsoft.com/office/powerpoint/2010/main">
    <mc:Choice Requires="p14">
      <p:transition spd="slow" p14:dur="2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2">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 calcmode="lin" valueType="num">
                                      <p:cBhvr additive="base">
                                        <p:cTn id="14"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2751" y="619057"/>
            <a:ext cx="11296132" cy="5309146"/>
          </a:xfrm>
          <a:prstGeom prst="rect">
            <a:avLst/>
          </a:prstGeom>
        </p:spPr>
        <p:txBody>
          <a:bodyPr wrap="square">
            <a:spAutoFit/>
          </a:bodyPr>
          <a:lstStyle/>
          <a:p>
            <a:pPr marL="457200" lvl="0" indent="-457200" algn="just" rtl="1">
              <a:lnSpc>
                <a:spcPct val="150000"/>
              </a:lnSpc>
              <a:buFont typeface="Wingdings" panose="05000000000000000000" pitchFamily="2" charset="2"/>
              <a:buChar char="§"/>
            </a:pPr>
            <a:r>
              <a:rPr lang="fa-IR" sz="2800" dirty="0" smtClean="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rPr>
              <a:t>تخلفات</a:t>
            </a:r>
            <a:r>
              <a:rPr lang="en-US" sz="2800" dirty="0" smtClean="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rPr>
              <a:t> </a:t>
            </a:r>
            <a:r>
              <a:rPr lang="fa-IR" sz="2800" dirty="0" smtClean="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rPr>
              <a:t>مرتبط با </a:t>
            </a:r>
            <a:r>
              <a:rPr lang="ar-SA" sz="2800" dirty="0" smtClean="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rPr>
              <a:t>کمیس</a:t>
            </a:r>
            <a:r>
              <a:rPr lang="fa-IR" sz="2800" dirty="0" smtClean="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rPr>
              <a:t>ی</a:t>
            </a:r>
            <a:r>
              <a:rPr lang="ar-SA" sz="2800" dirty="0" smtClean="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rPr>
              <a:t>ون </a:t>
            </a:r>
            <a:r>
              <a:rPr lang="ar-SA" sz="2800" dirty="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rPr>
              <a:t>ماده </a:t>
            </a:r>
            <a:r>
              <a:rPr lang="ar-SA" sz="2800" dirty="0" smtClean="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rPr>
              <a:t>11 </a:t>
            </a:r>
            <a:r>
              <a:rPr lang="fa-IR" sz="2800" dirty="0" smtClean="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rPr>
              <a:t>:</a:t>
            </a:r>
            <a:r>
              <a:rPr lang="ar-SA" sz="2800" dirty="0" smtClean="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rPr>
              <a:t>:</a:t>
            </a:r>
            <a:r>
              <a:rPr lang="en-US" sz="3200" dirty="0">
                <a:latin typeface="Calibri" panose="020F0502020204030204" pitchFamily="34" charset="0"/>
                <a:ea typeface="Calibri" panose="020F0502020204030204" pitchFamily="34" charset="0"/>
                <a:cs typeface="Arial" panose="020B0604020202020204" pitchFamily="34" charset="0"/>
              </a:rPr>
              <a:t/>
            </a:r>
            <a:br>
              <a:rPr lang="en-US" sz="3200" dirty="0">
                <a:latin typeface="Calibri" panose="020F0502020204030204" pitchFamily="34" charset="0"/>
                <a:ea typeface="Calibri" panose="020F0502020204030204" pitchFamily="34" charset="0"/>
                <a:cs typeface="Arial" panose="020B0604020202020204" pitchFamily="34" charset="0"/>
              </a:rPr>
            </a:br>
            <a:endParaRPr lang="en-US" dirty="0" smtClean="0">
              <a:cs typeface="2  Titr" panose="00000700000000000000" pitchFamily="2" charset="-78"/>
            </a:endParaRPr>
          </a:p>
          <a:p>
            <a:pPr marL="285750" indent="-285750" algn="just" rtl="1">
              <a:lnSpc>
                <a:spcPct val="150000"/>
              </a:lnSpc>
              <a:buFont typeface="Wingdings" panose="05000000000000000000" pitchFamily="2" charset="2"/>
              <a:buChar char="§"/>
            </a:pPr>
            <a:r>
              <a:rPr lang="ar-SA" dirty="0" smtClean="0">
                <a:cs typeface="2  Titr" panose="00000700000000000000" pitchFamily="2" charset="-78"/>
              </a:rPr>
              <a:t>استفاده از افراد فاقد پروانه کار در مراکز بهداشتی و درمانی</a:t>
            </a:r>
            <a:r>
              <a:rPr lang="en-US" dirty="0" smtClean="0">
                <a:cs typeface="2  Titr" panose="00000700000000000000" pitchFamily="2" charset="-78"/>
              </a:rPr>
              <a:t> </a:t>
            </a:r>
          </a:p>
          <a:p>
            <a:pPr marL="285750" indent="-285750" algn="just" rtl="1">
              <a:lnSpc>
                <a:spcPct val="150000"/>
              </a:lnSpc>
              <a:buFont typeface="Wingdings" panose="05000000000000000000" pitchFamily="2" charset="2"/>
              <a:buChar char="§"/>
            </a:pPr>
            <a:r>
              <a:rPr lang="ar-SA" dirty="0" smtClean="0">
                <a:cs typeface="2  Titr" panose="00000700000000000000" pitchFamily="2" charset="-78"/>
              </a:rPr>
              <a:t>ساخت </a:t>
            </a:r>
            <a:r>
              <a:rPr lang="ar-SA" dirty="0">
                <a:cs typeface="2  Titr" panose="00000700000000000000" pitchFamily="2" charset="-78"/>
              </a:rPr>
              <a:t>و راه‌اندازی مراکز پزشکی بدون کسب پرونده‌ها و مجوز‌های پزشکی </a:t>
            </a:r>
            <a:r>
              <a:rPr lang="ar-SA" dirty="0" smtClean="0">
                <a:cs typeface="2  Titr" panose="00000700000000000000" pitchFamily="2" charset="-78"/>
              </a:rPr>
              <a:t>لازم</a:t>
            </a:r>
            <a:endParaRPr lang="en-US" dirty="0" smtClean="0">
              <a:cs typeface="2  Titr" panose="00000700000000000000" pitchFamily="2" charset="-78"/>
            </a:endParaRPr>
          </a:p>
          <a:p>
            <a:pPr marL="285750" lvl="0" indent="-285750" algn="just" rtl="1">
              <a:lnSpc>
                <a:spcPct val="150000"/>
              </a:lnSpc>
              <a:buFont typeface="Wingdings" panose="05000000000000000000" pitchFamily="2" charset="2"/>
              <a:buChar char="§"/>
            </a:pPr>
            <a:r>
              <a:rPr lang="ar-SA" dirty="0" smtClean="0">
                <a:cs typeface="2  Titr" panose="00000700000000000000" pitchFamily="2" charset="-78"/>
              </a:rPr>
              <a:t>عدم </a:t>
            </a:r>
            <a:r>
              <a:rPr lang="ar-SA" dirty="0">
                <a:cs typeface="2  Titr" panose="00000700000000000000" pitchFamily="2" charset="-78"/>
              </a:rPr>
              <a:t>ارائه موارد ضروری پزشکی در بخش اورژانس مراکز درمانی (یا عدم پذیرش بیمار در اورژانس)</a:t>
            </a:r>
            <a:endParaRPr lang="en-US" dirty="0">
              <a:cs typeface="2  Titr" panose="00000700000000000000" pitchFamily="2" charset="-78"/>
            </a:endParaRPr>
          </a:p>
          <a:p>
            <a:pPr marL="285750" lvl="0" indent="-285750" algn="just" rtl="1">
              <a:lnSpc>
                <a:spcPct val="150000"/>
              </a:lnSpc>
              <a:buFont typeface="Wingdings" panose="05000000000000000000" pitchFamily="2" charset="2"/>
              <a:buChar char="§"/>
            </a:pPr>
            <a:r>
              <a:rPr lang="ar-SA" dirty="0">
                <a:cs typeface="2  Titr" panose="00000700000000000000" pitchFamily="2" charset="-78"/>
              </a:rPr>
              <a:t>گرفتن مبالغ اضافی از بیمار جهت ارائه سرویس‌های غیر ضروری</a:t>
            </a:r>
            <a:endParaRPr lang="en-US" dirty="0">
              <a:cs typeface="2  Titr" panose="00000700000000000000" pitchFamily="2" charset="-78"/>
            </a:endParaRPr>
          </a:p>
          <a:p>
            <a:pPr marL="285750" lvl="0" indent="-285750" algn="just" rtl="1">
              <a:lnSpc>
                <a:spcPct val="150000"/>
              </a:lnSpc>
              <a:buFont typeface="Wingdings" panose="05000000000000000000" pitchFamily="2" charset="2"/>
              <a:buChar char="§"/>
            </a:pPr>
            <a:r>
              <a:rPr lang="ar-SA" dirty="0">
                <a:cs typeface="2  Titr" panose="00000700000000000000" pitchFamily="2" charset="-78"/>
              </a:rPr>
              <a:t>تحصیل مبالغ بالاتر از حد تعیین شده از بیمار</a:t>
            </a:r>
            <a:endParaRPr lang="en-US" dirty="0">
              <a:cs typeface="2  Titr" panose="00000700000000000000" pitchFamily="2" charset="-78"/>
            </a:endParaRPr>
          </a:p>
          <a:p>
            <a:pPr marL="285750" lvl="0" indent="-285750" algn="just" rtl="1">
              <a:lnSpc>
                <a:spcPct val="150000"/>
              </a:lnSpc>
              <a:buFont typeface="Wingdings" panose="05000000000000000000" pitchFamily="2" charset="2"/>
              <a:buChar char="§"/>
            </a:pPr>
            <a:r>
              <a:rPr lang="ar-SA" dirty="0">
                <a:cs typeface="2  Titr" panose="00000700000000000000" pitchFamily="2" charset="-78"/>
              </a:rPr>
              <a:t>استفاده از افراد ناتوان از نظر عقلی و فیزیکی برای کار در مراکز بهداشتی و درمانی</a:t>
            </a:r>
            <a:r>
              <a:rPr lang="en-US" dirty="0">
                <a:cs typeface="2  Titr" panose="00000700000000000000" pitchFamily="2" charset="-78"/>
              </a:rPr>
              <a:t> </a:t>
            </a:r>
          </a:p>
          <a:p>
            <a:pPr marL="285750" lvl="0" indent="-285750" algn="just" rtl="1">
              <a:lnSpc>
                <a:spcPct val="150000"/>
              </a:lnSpc>
              <a:buFont typeface="Wingdings" panose="05000000000000000000" pitchFamily="2" charset="2"/>
              <a:buChar char="§"/>
            </a:pPr>
            <a:r>
              <a:rPr lang="ar-SA" dirty="0">
                <a:cs typeface="2  Titr" panose="00000700000000000000" pitchFamily="2" charset="-78"/>
              </a:rPr>
              <a:t>ارائه داروهای تاریخ مصرف گذشته</a:t>
            </a:r>
            <a:endParaRPr lang="en-US" dirty="0">
              <a:cs typeface="2  Titr" panose="00000700000000000000" pitchFamily="2" charset="-78"/>
            </a:endParaRPr>
          </a:p>
          <a:p>
            <a:pPr marL="285750" lvl="0" indent="-285750" algn="just" rtl="1">
              <a:lnSpc>
                <a:spcPct val="150000"/>
              </a:lnSpc>
              <a:buFont typeface="Wingdings" panose="05000000000000000000" pitchFamily="2" charset="2"/>
              <a:buChar char="§"/>
            </a:pPr>
            <a:r>
              <a:rPr lang="ar-SA" dirty="0">
                <a:cs typeface="2  Titr" panose="00000700000000000000" pitchFamily="2" charset="-78"/>
              </a:rPr>
              <a:t>فروش محصولات فاقد پروانه ساخت و تاریخ انقضا</a:t>
            </a:r>
            <a:r>
              <a:rPr lang="en-US" dirty="0">
                <a:cs typeface="2  Titr" panose="00000700000000000000" pitchFamily="2" charset="-78"/>
              </a:rPr>
              <a:t> </a:t>
            </a:r>
          </a:p>
          <a:p>
            <a:pPr marL="285750" lvl="0" indent="-285750" algn="just" rtl="1">
              <a:lnSpc>
                <a:spcPct val="150000"/>
              </a:lnSpc>
              <a:buFont typeface="Wingdings" panose="05000000000000000000" pitchFamily="2" charset="2"/>
              <a:buChar char="§"/>
            </a:pPr>
            <a:r>
              <a:rPr lang="ar-SA" dirty="0">
                <a:cs typeface="2  Titr" panose="00000700000000000000" pitchFamily="2" charset="-78"/>
              </a:rPr>
              <a:t>عدم ارائه محصولات دارویی به بیمار توسط افراد فاقد صلاحیت</a:t>
            </a:r>
            <a:endParaRPr lang="en-US" dirty="0">
              <a:cs typeface="2  Titr" panose="00000700000000000000" pitchFamily="2" charset="-78"/>
            </a:endParaRPr>
          </a:p>
          <a:p>
            <a:pPr marL="285750" lvl="0" indent="-285750" algn="just" rtl="1">
              <a:lnSpc>
                <a:spcPct val="150000"/>
              </a:lnSpc>
              <a:buFont typeface="Wingdings" panose="05000000000000000000" pitchFamily="2" charset="2"/>
              <a:buChar char="§"/>
            </a:pPr>
            <a:r>
              <a:rPr lang="ar-SA" dirty="0">
                <a:cs typeface="2  Titr" panose="00000700000000000000" pitchFamily="2" charset="-78"/>
              </a:rPr>
              <a:t>فروش هرگونه دارو بدون وجود نسخه </a:t>
            </a:r>
            <a:r>
              <a:rPr lang="ar-SA" dirty="0" smtClean="0">
                <a:cs typeface="2  Titr" panose="00000700000000000000" pitchFamily="2" charset="-78"/>
              </a:rPr>
              <a:t>پزشک</a:t>
            </a:r>
            <a:endParaRPr lang="en-US" dirty="0">
              <a:cs typeface="2  Titr" panose="00000700000000000000" pitchFamily="2" charset="-78"/>
            </a:endParaRPr>
          </a:p>
        </p:txBody>
      </p:sp>
    </p:spTree>
    <p:extLst>
      <p:ext uri="{BB962C8B-B14F-4D97-AF65-F5344CB8AC3E}">
        <p14:creationId xmlns:p14="http://schemas.microsoft.com/office/powerpoint/2010/main" val="947813135"/>
      </p:ext>
    </p:extLst>
  </p:cSld>
  <p:clrMapOvr>
    <a:masterClrMapping/>
  </p:clrMapOvr>
  <mc:AlternateContent xmlns:mc="http://schemas.openxmlformats.org/markup-compatibility/2006" xmlns:p14="http://schemas.microsoft.com/office/powerpoint/2010/main">
    <mc:Choice Requires="p14">
      <p:transition spd="slow" p14:dur="2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2">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 calcmode="lin" valueType="num">
                                      <p:cBhvr>
                                        <p:cTn id="14" dur="500" fill="hold"/>
                                        <p:tgtEl>
                                          <p:spTgt spid="2">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2">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2">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 calcmode="lin" valueType="num">
                                      <p:cBhvr>
                                        <p:cTn id="21" dur="500" fill="hold"/>
                                        <p:tgtEl>
                                          <p:spTgt spid="2">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2">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2">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 calcmode="lin" valueType="num">
                                      <p:cBhvr>
                                        <p:cTn id="28" dur="500" fill="hold"/>
                                        <p:tgtEl>
                                          <p:spTgt spid="2">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2">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2">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 calcmode="lin" valueType="num">
                                      <p:cBhvr>
                                        <p:cTn id="35" dur="500" fill="hold"/>
                                        <p:tgtEl>
                                          <p:spTgt spid="2">
                                            <p:txEl>
                                              <p:pRg st="4" end="4"/>
                                            </p:txEl>
                                          </p:spTgt>
                                        </p:tgtEl>
                                        <p:attrNameLst>
                                          <p:attrName>ppt_w</p:attrName>
                                        </p:attrNameLst>
                                      </p:cBhvr>
                                      <p:tavLst>
                                        <p:tav tm="0">
                                          <p:val>
                                            <p:fltVal val="0"/>
                                          </p:val>
                                        </p:tav>
                                        <p:tav tm="100000">
                                          <p:val>
                                            <p:strVal val="#ppt_w"/>
                                          </p:val>
                                        </p:tav>
                                      </p:tavLst>
                                    </p:anim>
                                    <p:anim calcmode="lin" valueType="num">
                                      <p:cBhvr>
                                        <p:cTn id="36" dur="500" fill="hold"/>
                                        <p:tgtEl>
                                          <p:spTgt spid="2">
                                            <p:txEl>
                                              <p:pRg st="4" end="4"/>
                                            </p:txEl>
                                          </p:spTgt>
                                        </p:tgtEl>
                                        <p:attrNameLst>
                                          <p:attrName>ppt_h</p:attrName>
                                        </p:attrNameLst>
                                      </p:cBhvr>
                                      <p:tavLst>
                                        <p:tav tm="0">
                                          <p:val>
                                            <p:fltVal val="0"/>
                                          </p:val>
                                        </p:tav>
                                        <p:tav tm="100000">
                                          <p:val>
                                            <p:strVal val="#ppt_h"/>
                                          </p:val>
                                        </p:tav>
                                      </p:tavLst>
                                    </p:anim>
                                    <p:animEffect transition="in" filter="fade">
                                      <p:cBhvr>
                                        <p:cTn id="37" dur="500"/>
                                        <p:tgtEl>
                                          <p:spTgt spid="2">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2">
                                            <p:txEl>
                                              <p:pRg st="5" end="5"/>
                                            </p:txEl>
                                          </p:spTgt>
                                        </p:tgtEl>
                                        <p:attrNameLst>
                                          <p:attrName>style.visibility</p:attrName>
                                        </p:attrNameLst>
                                      </p:cBhvr>
                                      <p:to>
                                        <p:strVal val="visible"/>
                                      </p:to>
                                    </p:set>
                                    <p:anim calcmode="lin" valueType="num">
                                      <p:cBhvr>
                                        <p:cTn id="42" dur="500" fill="hold"/>
                                        <p:tgtEl>
                                          <p:spTgt spid="2">
                                            <p:txEl>
                                              <p:pRg st="5" end="5"/>
                                            </p:txEl>
                                          </p:spTgt>
                                        </p:tgtEl>
                                        <p:attrNameLst>
                                          <p:attrName>ppt_w</p:attrName>
                                        </p:attrNameLst>
                                      </p:cBhvr>
                                      <p:tavLst>
                                        <p:tav tm="0">
                                          <p:val>
                                            <p:fltVal val="0"/>
                                          </p:val>
                                        </p:tav>
                                        <p:tav tm="100000">
                                          <p:val>
                                            <p:strVal val="#ppt_w"/>
                                          </p:val>
                                        </p:tav>
                                      </p:tavLst>
                                    </p:anim>
                                    <p:anim calcmode="lin" valueType="num">
                                      <p:cBhvr>
                                        <p:cTn id="43" dur="500" fill="hold"/>
                                        <p:tgtEl>
                                          <p:spTgt spid="2">
                                            <p:txEl>
                                              <p:pRg st="5" end="5"/>
                                            </p:txEl>
                                          </p:spTgt>
                                        </p:tgtEl>
                                        <p:attrNameLst>
                                          <p:attrName>ppt_h</p:attrName>
                                        </p:attrNameLst>
                                      </p:cBhvr>
                                      <p:tavLst>
                                        <p:tav tm="0">
                                          <p:val>
                                            <p:fltVal val="0"/>
                                          </p:val>
                                        </p:tav>
                                        <p:tav tm="100000">
                                          <p:val>
                                            <p:strVal val="#ppt_h"/>
                                          </p:val>
                                        </p:tav>
                                      </p:tavLst>
                                    </p:anim>
                                    <p:animEffect transition="in" filter="fade">
                                      <p:cBhvr>
                                        <p:cTn id="44" dur="500"/>
                                        <p:tgtEl>
                                          <p:spTgt spid="2">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2">
                                            <p:txEl>
                                              <p:pRg st="6" end="6"/>
                                            </p:txEl>
                                          </p:spTgt>
                                        </p:tgtEl>
                                        <p:attrNameLst>
                                          <p:attrName>style.visibility</p:attrName>
                                        </p:attrNameLst>
                                      </p:cBhvr>
                                      <p:to>
                                        <p:strVal val="visible"/>
                                      </p:to>
                                    </p:set>
                                    <p:anim calcmode="lin" valueType="num">
                                      <p:cBhvr>
                                        <p:cTn id="49" dur="500" fill="hold"/>
                                        <p:tgtEl>
                                          <p:spTgt spid="2">
                                            <p:txEl>
                                              <p:pRg st="6" end="6"/>
                                            </p:txEl>
                                          </p:spTgt>
                                        </p:tgtEl>
                                        <p:attrNameLst>
                                          <p:attrName>ppt_w</p:attrName>
                                        </p:attrNameLst>
                                      </p:cBhvr>
                                      <p:tavLst>
                                        <p:tav tm="0">
                                          <p:val>
                                            <p:fltVal val="0"/>
                                          </p:val>
                                        </p:tav>
                                        <p:tav tm="100000">
                                          <p:val>
                                            <p:strVal val="#ppt_w"/>
                                          </p:val>
                                        </p:tav>
                                      </p:tavLst>
                                    </p:anim>
                                    <p:anim calcmode="lin" valueType="num">
                                      <p:cBhvr>
                                        <p:cTn id="50" dur="500" fill="hold"/>
                                        <p:tgtEl>
                                          <p:spTgt spid="2">
                                            <p:txEl>
                                              <p:pRg st="6" end="6"/>
                                            </p:txEl>
                                          </p:spTgt>
                                        </p:tgtEl>
                                        <p:attrNameLst>
                                          <p:attrName>ppt_h</p:attrName>
                                        </p:attrNameLst>
                                      </p:cBhvr>
                                      <p:tavLst>
                                        <p:tav tm="0">
                                          <p:val>
                                            <p:fltVal val="0"/>
                                          </p:val>
                                        </p:tav>
                                        <p:tav tm="100000">
                                          <p:val>
                                            <p:strVal val="#ppt_h"/>
                                          </p:val>
                                        </p:tav>
                                      </p:tavLst>
                                    </p:anim>
                                    <p:animEffect transition="in" filter="fade">
                                      <p:cBhvr>
                                        <p:cTn id="51" dur="500"/>
                                        <p:tgtEl>
                                          <p:spTgt spid="2">
                                            <p:txEl>
                                              <p:pRg st="6" end="6"/>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nodeType="clickEffect">
                                  <p:stCondLst>
                                    <p:cond delay="0"/>
                                  </p:stCondLst>
                                  <p:childTnLst>
                                    <p:set>
                                      <p:cBhvr>
                                        <p:cTn id="55" dur="1" fill="hold">
                                          <p:stCondLst>
                                            <p:cond delay="0"/>
                                          </p:stCondLst>
                                        </p:cTn>
                                        <p:tgtEl>
                                          <p:spTgt spid="2">
                                            <p:txEl>
                                              <p:pRg st="7" end="7"/>
                                            </p:txEl>
                                          </p:spTgt>
                                        </p:tgtEl>
                                        <p:attrNameLst>
                                          <p:attrName>style.visibility</p:attrName>
                                        </p:attrNameLst>
                                      </p:cBhvr>
                                      <p:to>
                                        <p:strVal val="visible"/>
                                      </p:to>
                                    </p:set>
                                    <p:anim calcmode="lin" valueType="num">
                                      <p:cBhvr>
                                        <p:cTn id="56" dur="500" fill="hold"/>
                                        <p:tgtEl>
                                          <p:spTgt spid="2">
                                            <p:txEl>
                                              <p:pRg st="7" end="7"/>
                                            </p:txEl>
                                          </p:spTgt>
                                        </p:tgtEl>
                                        <p:attrNameLst>
                                          <p:attrName>ppt_w</p:attrName>
                                        </p:attrNameLst>
                                      </p:cBhvr>
                                      <p:tavLst>
                                        <p:tav tm="0">
                                          <p:val>
                                            <p:fltVal val="0"/>
                                          </p:val>
                                        </p:tav>
                                        <p:tav tm="100000">
                                          <p:val>
                                            <p:strVal val="#ppt_w"/>
                                          </p:val>
                                        </p:tav>
                                      </p:tavLst>
                                    </p:anim>
                                    <p:anim calcmode="lin" valueType="num">
                                      <p:cBhvr>
                                        <p:cTn id="57" dur="500" fill="hold"/>
                                        <p:tgtEl>
                                          <p:spTgt spid="2">
                                            <p:txEl>
                                              <p:pRg st="7" end="7"/>
                                            </p:txEl>
                                          </p:spTgt>
                                        </p:tgtEl>
                                        <p:attrNameLst>
                                          <p:attrName>ppt_h</p:attrName>
                                        </p:attrNameLst>
                                      </p:cBhvr>
                                      <p:tavLst>
                                        <p:tav tm="0">
                                          <p:val>
                                            <p:fltVal val="0"/>
                                          </p:val>
                                        </p:tav>
                                        <p:tav tm="100000">
                                          <p:val>
                                            <p:strVal val="#ppt_h"/>
                                          </p:val>
                                        </p:tav>
                                      </p:tavLst>
                                    </p:anim>
                                    <p:animEffect transition="in" filter="fade">
                                      <p:cBhvr>
                                        <p:cTn id="58" dur="500"/>
                                        <p:tgtEl>
                                          <p:spTgt spid="2">
                                            <p:txEl>
                                              <p:pRg st="7" end="7"/>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nodeType="clickEffect">
                                  <p:stCondLst>
                                    <p:cond delay="0"/>
                                  </p:stCondLst>
                                  <p:childTnLst>
                                    <p:set>
                                      <p:cBhvr>
                                        <p:cTn id="62" dur="1" fill="hold">
                                          <p:stCondLst>
                                            <p:cond delay="0"/>
                                          </p:stCondLst>
                                        </p:cTn>
                                        <p:tgtEl>
                                          <p:spTgt spid="2">
                                            <p:txEl>
                                              <p:pRg st="8" end="8"/>
                                            </p:txEl>
                                          </p:spTgt>
                                        </p:tgtEl>
                                        <p:attrNameLst>
                                          <p:attrName>style.visibility</p:attrName>
                                        </p:attrNameLst>
                                      </p:cBhvr>
                                      <p:to>
                                        <p:strVal val="visible"/>
                                      </p:to>
                                    </p:set>
                                    <p:anim calcmode="lin" valueType="num">
                                      <p:cBhvr>
                                        <p:cTn id="63" dur="500" fill="hold"/>
                                        <p:tgtEl>
                                          <p:spTgt spid="2">
                                            <p:txEl>
                                              <p:pRg st="8" end="8"/>
                                            </p:txEl>
                                          </p:spTgt>
                                        </p:tgtEl>
                                        <p:attrNameLst>
                                          <p:attrName>ppt_w</p:attrName>
                                        </p:attrNameLst>
                                      </p:cBhvr>
                                      <p:tavLst>
                                        <p:tav tm="0">
                                          <p:val>
                                            <p:fltVal val="0"/>
                                          </p:val>
                                        </p:tav>
                                        <p:tav tm="100000">
                                          <p:val>
                                            <p:strVal val="#ppt_w"/>
                                          </p:val>
                                        </p:tav>
                                      </p:tavLst>
                                    </p:anim>
                                    <p:anim calcmode="lin" valueType="num">
                                      <p:cBhvr>
                                        <p:cTn id="64" dur="500" fill="hold"/>
                                        <p:tgtEl>
                                          <p:spTgt spid="2">
                                            <p:txEl>
                                              <p:pRg st="8" end="8"/>
                                            </p:txEl>
                                          </p:spTgt>
                                        </p:tgtEl>
                                        <p:attrNameLst>
                                          <p:attrName>ppt_h</p:attrName>
                                        </p:attrNameLst>
                                      </p:cBhvr>
                                      <p:tavLst>
                                        <p:tav tm="0">
                                          <p:val>
                                            <p:fltVal val="0"/>
                                          </p:val>
                                        </p:tav>
                                        <p:tav tm="100000">
                                          <p:val>
                                            <p:strVal val="#ppt_h"/>
                                          </p:val>
                                        </p:tav>
                                      </p:tavLst>
                                    </p:anim>
                                    <p:animEffect transition="in" filter="fade">
                                      <p:cBhvr>
                                        <p:cTn id="65" dur="500"/>
                                        <p:tgtEl>
                                          <p:spTgt spid="2">
                                            <p:txEl>
                                              <p:pRg st="8" end="8"/>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53" presetClass="entr" presetSubtype="16" fill="hold" nodeType="clickEffect">
                                  <p:stCondLst>
                                    <p:cond delay="0"/>
                                  </p:stCondLst>
                                  <p:childTnLst>
                                    <p:set>
                                      <p:cBhvr>
                                        <p:cTn id="69" dur="1" fill="hold">
                                          <p:stCondLst>
                                            <p:cond delay="0"/>
                                          </p:stCondLst>
                                        </p:cTn>
                                        <p:tgtEl>
                                          <p:spTgt spid="2">
                                            <p:txEl>
                                              <p:pRg st="9" end="9"/>
                                            </p:txEl>
                                          </p:spTgt>
                                        </p:tgtEl>
                                        <p:attrNameLst>
                                          <p:attrName>style.visibility</p:attrName>
                                        </p:attrNameLst>
                                      </p:cBhvr>
                                      <p:to>
                                        <p:strVal val="visible"/>
                                      </p:to>
                                    </p:set>
                                    <p:anim calcmode="lin" valueType="num">
                                      <p:cBhvr>
                                        <p:cTn id="70" dur="500" fill="hold"/>
                                        <p:tgtEl>
                                          <p:spTgt spid="2">
                                            <p:txEl>
                                              <p:pRg st="9" end="9"/>
                                            </p:txEl>
                                          </p:spTgt>
                                        </p:tgtEl>
                                        <p:attrNameLst>
                                          <p:attrName>ppt_w</p:attrName>
                                        </p:attrNameLst>
                                      </p:cBhvr>
                                      <p:tavLst>
                                        <p:tav tm="0">
                                          <p:val>
                                            <p:fltVal val="0"/>
                                          </p:val>
                                        </p:tav>
                                        <p:tav tm="100000">
                                          <p:val>
                                            <p:strVal val="#ppt_w"/>
                                          </p:val>
                                        </p:tav>
                                      </p:tavLst>
                                    </p:anim>
                                    <p:anim calcmode="lin" valueType="num">
                                      <p:cBhvr>
                                        <p:cTn id="71" dur="500" fill="hold"/>
                                        <p:tgtEl>
                                          <p:spTgt spid="2">
                                            <p:txEl>
                                              <p:pRg st="9" end="9"/>
                                            </p:txEl>
                                          </p:spTgt>
                                        </p:tgtEl>
                                        <p:attrNameLst>
                                          <p:attrName>ppt_h</p:attrName>
                                        </p:attrNameLst>
                                      </p:cBhvr>
                                      <p:tavLst>
                                        <p:tav tm="0">
                                          <p:val>
                                            <p:fltVal val="0"/>
                                          </p:val>
                                        </p:tav>
                                        <p:tav tm="100000">
                                          <p:val>
                                            <p:strVal val="#ppt_h"/>
                                          </p:val>
                                        </p:tav>
                                      </p:tavLst>
                                    </p:anim>
                                    <p:animEffect transition="in" filter="fade">
                                      <p:cBhvr>
                                        <p:cTn id="72" dur="500"/>
                                        <p:tgtEl>
                                          <p:spTgt spid="2">
                                            <p:txEl>
                                              <p:pRg st="9" end="9"/>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53" presetClass="entr" presetSubtype="16" fill="hold" nodeType="clickEffect">
                                  <p:stCondLst>
                                    <p:cond delay="0"/>
                                  </p:stCondLst>
                                  <p:childTnLst>
                                    <p:set>
                                      <p:cBhvr>
                                        <p:cTn id="76" dur="1" fill="hold">
                                          <p:stCondLst>
                                            <p:cond delay="0"/>
                                          </p:stCondLst>
                                        </p:cTn>
                                        <p:tgtEl>
                                          <p:spTgt spid="2">
                                            <p:txEl>
                                              <p:pRg st="10" end="10"/>
                                            </p:txEl>
                                          </p:spTgt>
                                        </p:tgtEl>
                                        <p:attrNameLst>
                                          <p:attrName>style.visibility</p:attrName>
                                        </p:attrNameLst>
                                      </p:cBhvr>
                                      <p:to>
                                        <p:strVal val="visible"/>
                                      </p:to>
                                    </p:set>
                                    <p:anim calcmode="lin" valueType="num">
                                      <p:cBhvr>
                                        <p:cTn id="77" dur="500" fill="hold"/>
                                        <p:tgtEl>
                                          <p:spTgt spid="2">
                                            <p:txEl>
                                              <p:pRg st="10" end="10"/>
                                            </p:txEl>
                                          </p:spTgt>
                                        </p:tgtEl>
                                        <p:attrNameLst>
                                          <p:attrName>ppt_w</p:attrName>
                                        </p:attrNameLst>
                                      </p:cBhvr>
                                      <p:tavLst>
                                        <p:tav tm="0">
                                          <p:val>
                                            <p:fltVal val="0"/>
                                          </p:val>
                                        </p:tav>
                                        <p:tav tm="100000">
                                          <p:val>
                                            <p:strVal val="#ppt_w"/>
                                          </p:val>
                                        </p:tav>
                                      </p:tavLst>
                                    </p:anim>
                                    <p:anim calcmode="lin" valueType="num">
                                      <p:cBhvr>
                                        <p:cTn id="78" dur="500" fill="hold"/>
                                        <p:tgtEl>
                                          <p:spTgt spid="2">
                                            <p:txEl>
                                              <p:pRg st="10" end="10"/>
                                            </p:txEl>
                                          </p:spTgt>
                                        </p:tgtEl>
                                        <p:attrNameLst>
                                          <p:attrName>ppt_h</p:attrName>
                                        </p:attrNameLst>
                                      </p:cBhvr>
                                      <p:tavLst>
                                        <p:tav tm="0">
                                          <p:val>
                                            <p:fltVal val="0"/>
                                          </p:val>
                                        </p:tav>
                                        <p:tav tm="100000">
                                          <p:val>
                                            <p:strVal val="#ppt_h"/>
                                          </p:val>
                                        </p:tav>
                                      </p:tavLst>
                                    </p:anim>
                                    <p:animEffect transition="in" filter="fade">
                                      <p:cBhvr>
                                        <p:cTn id="79" dur="500"/>
                                        <p:tgtEl>
                                          <p:spTgt spid="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62149" y="979714"/>
            <a:ext cx="10646228" cy="3929281"/>
          </a:xfrm>
          <a:prstGeom prst="rect">
            <a:avLst/>
          </a:prstGeom>
        </p:spPr>
        <p:txBody>
          <a:bodyPr wrap="square">
            <a:spAutoFit/>
          </a:bodyPr>
          <a:lstStyle/>
          <a:p>
            <a:pPr marR="0" lvl="0" algn="just" rtl="1">
              <a:lnSpc>
                <a:spcPct val="200000"/>
              </a:lnSpc>
              <a:spcBef>
                <a:spcPts val="0"/>
              </a:spcBef>
              <a:spcAft>
                <a:spcPts val="800"/>
              </a:spcAft>
              <a:buSzPts val="1000"/>
              <a:tabLst>
                <a:tab pos="457200" algn="l"/>
              </a:tabLst>
            </a:pPr>
            <a:r>
              <a:rPr lang="en-US" dirty="0">
                <a:latin typeface="inherit"/>
                <a:ea typeface="Times New Roman" panose="02020603050405020304" pitchFamily="18" charset="0"/>
                <a:cs typeface="2  Titr" panose="00000700000000000000" pitchFamily="2" charset="-78"/>
              </a:rPr>
              <a:t> </a:t>
            </a:r>
            <a:endParaRPr lang="en-US" dirty="0">
              <a:latin typeface="Calibri" panose="020F0502020204030204" pitchFamily="34" charset="0"/>
              <a:ea typeface="Calibri" panose="020F0502020204030204" pitchFamily="34" charset="0"/>
              <a:cs typeface="2  Titr" panose="00000700000000000000" pitchFamily="2" charset="-78"/>
            </a:endParaRPr>
          </a:p>
          <a:p>
            <a:pPr marL="342900" marR="0" lvl="0" indent="-342900" algn="just" rtl="1">
              <a:lnSpc>
                <a:spcPct val="200000"/>
              </a:lnSpc>
              <a:spcBef>
                <a:spcPts val="0"/>
              </a:spcBef>
              <a:spcAft>
                <a:spcPts val="800"/>
              </a:spcAft>
              <a:buSzPts val="1000"/>
              <a:buFont typeface="Symbol" panose="05050102010706020507" pitchFamily="18" charset="2"/>
              <a:buChar char=""/>
              <a:tabLst>
                <a:tab pos="457200" algn="l"/>
              </a:tabLst>
            </a:pPr>
            <a:r>
              <a:rPr lang="ar-SA" dirty="0">
                <a:latin typeface="inherit"/>
                <a:ea typeface="Times New Roman" panose="02020603050405020304" pitchFamily="18" charset="0"/>
                <a:cs typeface="2  Titr" panose="00000700000000000000" pitchFamily="2" charset="-78"/>
              </a:rPr>
              <a:t>ارائه داروهای تاریخ مصرف گذشته</a:t>
            </a:r>
            <a:endParaRPr lang="en-US" dirty="0">
              <a:latin typeface="Calibri" panose="020F0502020204030204" pitchFamily="34" charset="0"/>
              <a:ea typeface="Calibri" panose="020F0502020204030204" pitchFamily="34" charset="0"/>
              <a:cs typeface="2  Titr" panose="00000700000000000000" pitchFamily="2" charset="-78"/>
            </a:endParaRPr>
          </a:p>
          <a:p>
            <a:pPr marL="342900" marR="0" lvl="0" indent="-342900" algn="just" rtl="1">
              <a:lnSpc>
                <a:spcPct val="200000"/>
              </a:lnSpc>
              <a:spcBef>
                <a:spcPts val="0"/>
              </a:spcBef>
              <a:spcAft>
                <a:spcPts val="800"/>
              </a:spcAft>
              <a:buSzPts val="1000"/>
              <a:buFont typeface="Symbol" panose="05050102010706020507" pitchFamily="18" charset="2"/>
              <a:buChar char=""/>
              <a:tabLst>
                <a:tab pos="457200" algn="l"/>
              </a:tabLst>
            </a:pPr>
            <a:r>
              <a:rPr lang="ar-SA" dirty="0">
                <a:latin typeface="inherit"/>
                <a:ea typeface="Times New Roman" panose="02020603050405020304" pitchFamily="18" charset="0"/>
                <a:cs typeface="2  Titr" panose="00000700000000000000" pitchFamily="2" charset="-78"/>
              </a:rPr>
              <a:t>فروش محصولات فاقد پروانه ساخت و تاریخ انقضا</a:t>
            </a:r>
            <a:r>
              <a:rPr lang="en-US" dirty="0">
                <a:latin typeface="inherit"/>
                <a:ea typeface="Times New Roman" panose="02020603050405020304" pitchFamily="18" charset="0"/>
                <a:cs typeface="2  Titr" panose="00000700000000000000" pitchFamily="2" charset="-78"/>
              </a:rPr>
              <a:t> </a:t>
            </a:r>
            <a:endParaRPr lang="en-US" dirty="0">
              <a:latin typeface="Calibri" panose="020F0502020204030204" pitchFamily="34" charset="0"/>
              <a:ea typeface="Calibri" panose="020F0502020204030204" pitchFamily="34" charset="0"/>
              <a:cs typeface="2  Titr" panose="00000700000000000000" pitchFamily="2" charset="-78"/>
            </a:endParaRPr>
          </a:p>
          <a:p>
            <a:pPr marL="342900" marR="0" lvl="0" indent="-342900" algn="just" rtl="1">
              <a:lnSpc>
                <a:spcPct val="200000"/>
              </a:lnSpc>
              <a:spcBef>
                <a:spcPts val="0"/>
              </a:spcBef>
              <a:spcAft>
                <a:spcPts val="800"/>
              </a:spcAft>
              <a:buSzPts val="1000"/>
              <a:buFont typeface="Symbol" panose="05050102010706020507" pitchFamily="18" charset="2"/>
              <a:buChar char=""/>
              <a:tabLst>
                <a:tab pos="457200" algn="l"/>
              </a:tabLst>
            </a:pPr>
            <a:r>
              <a:rPr lang="ar-SA" dirty="0">
                <a:latin typeface="inherit"/>
                <a:ea typeface="Times New Roman" panose="02020603050405020304" pitchFamily="18" charset="0"/>
                <a:cs typeface="2  Titr" panose="00000700000000000000" pitchFamily="2" charset="-78"/>
              </a:rPr>
              <a:t>عدم ارائه محصولات دارویی به بیمار توسط افراد فاقد صلاحیت</a:t>
            </a:r>
            <a:endParaRPr lang="en-US" dirty="0">
              <a:latin typeface="Calibri" panose="020F0502020204030204" pitchFamily="34" charset="0"/>
              <a:ea typeface="Calibri" panose="020F0502020204030204" pitchFamily="34" charset="0"/>
              <a:cs typeface="2  Titr" panose="00000700000000000000" pitchFamily="2" charset="-78"/>
            </a:endParaRPr>
          </a:p>
          <a:p>
            <a:pPr marL="342900" marR="0" lvl="0" indent="-342900" algn="just" rtl="1">
              <a:lnSpc>
                <a:spcPct val="200000"/>
              </a:lnSpc>
              <a:spcBef>
                <a:spcPts val="0"/>
              </a:spcBef>
              <a:spcAft>
                <a:spcPts val="800"/>
              </a:spcAft>
              <a:buSzPts val="1000"/>
              <a:buFont typeface="Symbol" panose="05050102010706020507" pitchFamily="18" charset="2"/>
              <a:buChar char=""/>
              <a:tabLst>
                <a:tab pos="457200" algn="l"/>
              </a:tabLst>
            </a:pPr>
            <a:r>
              <a:rPr lang="ar-SA" dirty="0">
                <a:latin typeface="inherit"/>
                <a:ea typeface="Times New Roman" panose="02020603050405020304" pitchFamily="18" charset="0"/>
                <a:cs typeface="2  Titr" panose="00000700000000000000" pitchFamily="2" charset="-78"/>
              </a:rPr>
              <a:t>فروش هرگونه دارو بدون وجود نسخه </a:t>
            </a:r>
            <a:r>
              <a:rPr lang="ar-SA" dirty="0" smtClean="0">
                <a:latin typeface="inherit"/>
                <a:ea typeface="Times New Roman" panose="02020603050405020304" pitchFamily="18" charset="0"/>
                <a:cs typeface="2  Titr" panose="00000700000000000000" pitchFamily="2" charset="-78"/>
              </a:rPr>
              <a:t>پزشک</a:t>
            </a:r>
            <a:r>
              <a:rPr lang="en-US" dirty="0" smtClean="0">
                <a:latin typeface="inherit"/>
                <a:ea typeface="Times New Roman" panose="02020603050405020304" pitchFamily="18" charset="0"/>
                <a:cs typeface="2  Titr" panose="00000700000000000000" pitchFamily="2" charset="-78"/>
              </a:rPr>
              <a:t> </a:t>
            </a:r>
          </a:p>
          <a:p>
            <a:pPr marL="342900" marR="0" lvl="0" indent="-342900" algn="just" rtl="1">
              <a:lnSpc>
                <a:spcPct val="200000"/>
              </a:lnSpc>
              <a:spcBef>
                <a:spcPts val="0"/>
              </a:spcBef>
              <a:spcAft>
                <a:spcPts val="800"/>
              </a:spcAft>
              <a:buSzPts val="1000"/>
              <a:buFont typeface="Symbol" panose="05050102010706020507" pitchFamily="18" charset="2"/>
              <a:buChar char=""/>
              <a:tabLst>
                <a:tab pos="457200" algn="l"/>
              </a:tabLst>
            </a:pPr>
            <a:r>
              <a:rPr lang="fa-IR" smtClean="0">
                <a:latin typeface="inherit"/>
                <a:ea typeface="Calibri" panose="020F0502020204030204" pitchFamily="34" charset="0"/>
                <a:cs typeface="2  Titr" panose="00000700000000000000" pitchFamily="2" charset="-78"/>
              </a:rPr>
              <a:t>و .....</a:t>
            </a:r>
            <a:endParaRPr lang="en-US" dirty="0">
              <a:effectLst/>
              <a:latin typeface="Calibri" panose="020F0502020204030204" pitchFamily="34" charset="0"/>
              <a:ea typeface="Calibri" panose="020F0502020204030204" pitchFamily="34" charset="0"/>
              <a:cs typeface="2  Titr" panose="00000700000000000000" pitchFamily="2" charset="-78"/>
            </a:endParaRPr>
          </a:p>
        </p:txBody>
      </p:sp>
    </p:spTree>
    <p:extLst>
      <p:ext uri="{BB962C8B-B14F-4D97-AF65-F5344CB8AC3E}">
        <p14:creationId xmlns:p14="http://schemas.microsoft.com/office/powerpoint/2010/main" val="32699337"/>
      </p:ext>
    </p:extLst>
  </p:cSld>
  <p:clrMapOvr>
    <a:masterClrMapping/>
  </p:clrMapOvr>
  <mc:AlternateContent xmlns:mc="http://schemas.openxmlformats.org/markup-compatibility/2006" xmlns:p14="http://schemas.microsoft.com/office/powerpoint/2010/main">
    <mc:Choice Requires="p14">
      <p:transition spd="slow" p14:dur="2250">
        <p:split orient="vert"/>
      </p:transition>
    </mc:Choice>
    <mc:Fallback xmlns="">
      <p:transition spd="slow">
        <p:split orient="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77671" y="769404"/>
            <a:ext cx="11177515" cy="4344459"/>
          </a:xfrm>
          <a:prstGeom prst="rect">
            <a:avLst/>
          </a:prstGeom>
          <a:ln>
            <a:noFill/>
          </a:ln>
          <a:effectLst/>
          <a:scene3d>
            <a:camera prst="orthographicFront"/>
            <a:lightRig rig="chilly" dir="t">
              <a:rot lat="0" lon="0" rev="18480000"/>
            </a:lightRig>
          </a:scene3d>
          <a:sp3d prstMaterial="clear">
            <a:bevelT h="63500"/>
          </a:sp3d>
        </p:spPr>
        <p:txBody>
          <a:bodyPr wrap="square">
            <a:spAutoFit/>
          </a:bodyPr>
          <a:lstStyle/>
          <a:p>
            <a:pPr algn="ctr" rtl="1">
              <a:lnSpc>
                <a:spcPct val="107000"/>
              </a:lnSpc>
              <a:spcAft>
                <a:spcPts val="800"/>
              </a:spcAft>
            </a:pPr>
            <a:r>
              <a:rPr lang="ar-SA" sz="3600" spc="300" dirty="0">
                <a:solidFill>
                  <a:srgbClr val="FC041C"/>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rPr>
              <a:t>تخلفات مرتبط با کمیسیون ماده 11:</a:t>
            </a:r>
            <a:endParaRPr lang="en-US" sz="3600" spc="300" dirty="0">
              <a:solidFill>
                <a:srgbClr val="FC041C"/>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Arial" panose="020B0604020202020204" pitchFamily="34" charset="0"/>
            </a:endParaRPr>
          </a:p>
          <a:p>
            <a:pPr algn="justLow" rtl="1">
              <a:lnSpc>
                <a:spcPct val="107000"/>
              </a:lnSpc>
              <a:spcAft>
                <a:spcPts val="0"/>
              </a:spcAft>
            </a:pPr>
            <a:r>
              <a:rPr lang="ar-SA" sz="3600" b="1" dirty="0">
                <a:solidFill>
                  <a:schemeClr val="bg2">
                    <a:lumMod val="50000"/>
                  </a:schemeClr>
                </a:solidFill>
                <a:latin typeface="Calibri" panose="020F0502020204030204" pitchFamily="34" charset="0"/>
                <a:ea typeface="Calibri" panose="020F0502020204030204" pitchFamily="34" charset="0"/>
                <a:cs typeface="B Nazanin" panose="00000400000000000000" pitchFamily="2" charset="-78"/>
              </a:rPr>
              <a:t>پرونده های ارجاع شده به کمیسیون به تفکیک پزشکان و دندانپزشکان ،اماکن عرضه کننده موادغذائی وبهداشتی واحدهای تزریقات و پانسمان ومامائی و پیراپزشکی ،داروخانه ها ،دندانسازان و فروشگاه های تجهیزات پزشکی،بیمارستانها ودرمانگاه های شبانه روزی وکارخانجات تولید کننده موادغذایی جهت اخذ نظریه کارشناسی به ادارات مربوطه ارجاع داده می شود</a:t>
            </a:r>
            <a:r>
              <a:rPr lang="en-US" sz="3600" dirty="0">
                <a:solidFill>
                  <a:schemeClr val="bg2">
                    <a:lumMod val="50000"/>
                  </a:schemeClr>
                </a:solidFill>
                <a:latin typeface="Calibri" panose="020F0502020204030204" pitchFamily="34" charset="0"/>
                <a:ea typeface="Calibri" panose="020F0502020204030204" pitchFamily="34" charset="0"/>
                <a:cs typeface="B Nazanin" panose="00000400000000000000" pitchFamily="2" charset="-78"/>
              </a:rPr>
              <a:t> .</a:t>
            </a:r>
            <a:endParaRPr lang="en-US" sz="2800" dirty="0">
              <a:solidFill>
                <a:schemeClr val="bg2">
                  <a:lumMod val="50000"/>
                </a:schemeClr>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481766374"/>
      </p:ext>
    </p:extLst>
  </p:cSld>
  <p:clrMapOvr>
    <a:masterClrMapping/>
  </p:clrMapOvr>
  <mc:AlternateContent xmlns:mc="http://schemas.openxmlformats.org/markup-compatibility/2006" xmlns:p14="http://schemas.microsoft.com/office/powerpoint/2010/main">
    <mc:Choice Requires="p14">
      <p:transition spd="slow" p14:dur="2250">
        <p:split orient="vert"/>
      </p:transition>
    </mc:Choice>
    <mc:Fallback xmlns="">
      <p:transition spd="slow">
        <p:split orient="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rotWithShape="1">
          <a:gsLst>
            <a:gs pos="1000">
              <a:schemeClr val="bg1">
                <a:tint val="90000"/>
                <a:lumMod val="110000"/>
              </a:schemeClr>
            </a:gs>
            <a:gs pos="100000">
              <a:schemeClr val="bg1">
                <a:shade val="64000"/>
                <a:lumMod val="88000"/>
              </a:schemeClr>
            </a:gs>
          </a:gsLst>
          <a:lin ang="5400000" scaled="0"/>
        </a:gradFill>
        <a:effectLst/>
      </p:bgPr>
    </p:bg>
    <p:spTree>
      <p:nvGrpSpPr>
        <p:cNvPr id="1" name=""/>
        <p:cNvGrpSpPr/>
        <p:nvPr/>
      </p:nvGrpSpPr>
      <p:grpSpPr>
        <a:xfrm>
          <a:off x="0" y="0"/>
          <a:ext cx="0" cy="0"/>
          <a:chOff x="0" y="0"/>
          <a:chExt cx="0" cy="0"/>
        </a:xfrm>
      </p:grpSpPr>
      <p:sp>
        <p:nvSpPr>
          <p:cNvPr id="2" name="Rectangle 1"/>
          <p:cNvSpPr/>
          <p:nvPr/>
        </p:nvSpPr>
        <p:spPr>
          <a:xfrm>
            <a:off x="573407" y="495751"/>
            <a:ext cx="11177515" cy="5131020"/>
          </a:xfrm>
          <a:prstGeom prst="rect">
            <a:avLst/>
          </a:prstGeom>
        </p:spPr>
        <p:txBody>
          <a:bodyPr wrap="square">
            <a:spAutoFit/>
          </a:bodyPr>
          <a:lstStyle/>
          <a:p>
            <a:pPr algn="ctr" rtl="1">
              <a:lnSpc>
                <a:spcPct val="107000"/>
              </a:lnSpc>
              <a:spcAft>
                <a:spcPts val="0"/>
              </a:spcAft>
            </a:pPr>
            <a:r>
              <a:rPr lang="fa-IR" sz="4400" b="1" spc="300" dirty="0" smtClean="0">
                <a:solidFill>
                  <a:srgbClr val="00B05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rPr>
              <a:t>(</a:t>
            </a:r>
            <a:r>
              <a:rPr lang="ar-SA" sz="3600" spc="300" dirty="0" smtClean="0">
                <a:solidFill>
                  <a:srgbClr val="FF0000"/>
                </a:solidFill>
                <a:latin typeface="Calibri" panose="020F0502020204030204" pitchFamily="34" charset="0"/>
                <a:ea typeface="Calibri" panose="020F0502020204030204" pitchFamily="34" charset="0"/>
                <a:cs typeface="B Nazanin" panose="00000400000000000000" pitchFamily="2" charset="-78"/>
              </a:rPr>
              <a:t>‌</a:t>
            </a:r>
            <a:r>
              <a:rPr lang="fa-IR" sz="5400" b="1" spc="300" dirty="0" smtClean="0">
                <a:solidFill>
                  <a:schemeClr val="accent6">
                    <a:lumMod val="75000"/>
                  </a:schemeClr>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Kaj" panose="00000400000000000000" pitchFamily="2" charset="-78"/>
              </a:rPr>
              <a:t>فصل یک</a:t>
            </a:r>
            <a:r>
              <a:rPr lang="fa-IR" sz="4400" b="1" spc="300" dirty="0" smtClean="0">
                <a:solidFill>
                  <a:srgbClr val="00B05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rPr>
              <a:t>)</a:t>
            </a:r>
          </a:p>
          <a:p>
            <a:pPr algn="justLow" rtl="1">
              <a:lnSpc>
                <a:spcPct val="107000"/>
              </a:lnSpc>
              <a:spcAft>
                <a:spcPts val="0"/>
              </a:spcAft>
            </a:pPr>
            <a:r>
              <a:rPr lang="ar-SA" sz="3600" b="1" u="sng" spc="300" dirty="0" smtClean="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rPr>
              <a:t>ماده </a:t>
            </a:r>
            <a:r>
              <a:rPr lang="ar-SA" sz="3600" b="1" u="sng" spc="300" dirty="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Titr" panose="00000700000000000000" pitchFamily="2" charset="-78"/>
              </a:rPr>
              <a:t>1:</a:t>
            </a:r>
            <a:r>
              <a:rPr lang="ar-SA" sz="3600" b="1" spc="300" dirty="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rPr>
              <a:t> </a:t>
            </a:r>
            <a:endParaRPr lang="fa-IR" sz="3600" b="1" spc="300" dirty="0" smtClean="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B Nazanin" panose="00000400000000000000" pitchFamily="2" charset="-78"/>
            </a:endParaRPr>
          </a:p>
          <a:p>
            <a:pPr algn="justLow" rtl="1">
              <a:lnSpc>
                <a:spcPct val="107000"/>
              </a:lnSpc>
              <a:spcAft>
                <a:spcPts val="0"/>
              </a:spcAft>
            </a:pPr>
            <a:r>
              <a:rPr lang="ar-SA" sz="3600" dirty="0" smtClean="0">
                <a:latin typeface="Calibri" panose="020F0502020204030204" pitchFamily="34" charset="0"/>
                <a:ea typeface="Calibri" panose="020F0502020204030204" pitchFamily="34" charset="0"/>
                <a:cs typeface="B Titr" panose="00000700000000000000" pitchFamily="2" charset="-78"/>
              </a:rPr>
              <a:t>ایجاد </a:t>
            </a:r>
            <a:r>
              <a:rPr lang="ar-SA" sz="3600" dirty="0">
                <a:latin typeface="Calibri" panose="020F0502020204030204" pitchFamily="34" charset="0"/>
                <a:ea typeface="Calibri" panose="020F0502020204030204" pitchFamily="34" charset="0"/>
                <a:cs typeface="B Titr" panose="00000700000000000000" pitchFamily="2" charset="-78"/>
              </a:rPr>
              <a:t>مؤسسات پزشکی غیر مجاز توسط اشخاص فاقد صلاحیت از نظر تخصصی جرم بوده و متخلف به مجازاتهای زیر محکوم می‌گردد</a:t>
            </a:r>
            <a:r>
              <a:rPr lang="en-US" sz="3600" dirty="0">
                <a:latin typeface="Calibri" panose="020F0502020204030204" pitchFamily="34" charset="0"/>
                <a:ea typeface="Calibri" panose="020F0502020204030204" pitchFamily="34" charset="0"/>
                <a:cs typeface="B Titr" panose="00000700000000000000" pitchFamily="2" charset="-78"/>
              </a:rPr>
              <a:t>:</a:t>
            </a:r>
            <a:endParaRPr lang="en-US" sz="2800" dirty="0">
              <a:latin typeface="Calibri" panose="020F0502020204030204" pitchFamily="34" charset="0"/>
              <a:ea typeface="Calibri" panose="020F0502020204030204" pitchFamily="34" charset="0"/>
              <a:cs typeface="B Titr" panose="00000700000000000000" pitchFamily="2" charset="-78"/>
            </a:endParaRPr>
          </a:p>
          <a:p>
            <a:pPr algn="justLow" rtl="1">
              <a:lnSpc>
                <a:spcPct val="107000"/>
              </a:lnSpc>
              <a:spcAft>
                <a:spcPts val="0"/>
              </a:spcAft>
            </a:pPr>
            <a:r>
              <a:rPr lang="ar-SA" sz="3600" dirty="0">
                <a:solidFill>
                  <a:srgbClr val="0070C0"/>
                </a:solidFill>
                <a:latin typeface="Calibri" panose="020F0502020204030204" pitchFamily="34" charset="0"/>
                <a:ea typeface="Calibri" panose="020F0502020204030204" pitchFamily="34" charset="0"/>
                <a:cs typeface="B Nazanin" panose="00000400000000000000" pitchFamily="2" charset="-78"/>
              </a:rPr>
              <a:t>‌مرتبه اول - تعطیل مؤسسه و ضبط کلیه ملزومات مؤسسه به نفع دولت</a:t>
            </a:r>
            <a:r>
              <a:rPr lang="en-US" sz="3600" dirty="0">
                <a:solidFill>
                  <a:srgbClr val="0070C0"/>
                </a:solidFill>
                <a:latin typeface="Calibri" panose="020F0502020204030204" pitchFamily="34" charset="0"/>
                <a:ea typeface="Calibri" panose="020F0502020204030204" pitchFamily="34" charset="0"/>
                <a:cs typeface="B Nazanin" panose="00000400000000000000" pitchFamily="2" charset="-78"/>
              </a:rPr>
              <a:t>.</a:t>
            </a:r>
            <a:endParaRPr lang="en-US" sz="2800" dirty="0">
              <a:solidFill>
                <a:srgbClr val="0070C0"/>
              </a:solidFill>
              <a:latin typeface="Calibri" panose="020F0502020204030204" pitchFamily="34" charset="0"/>
              <a:ea typeface="Calibri" panose="020F0502020204030204" pitchFamily="34" charset="0"/>
              <a:cs typeface="Arial" panose="020B0604020202020204" pitchFamily="34" charset="0"/>
            </a:endParaRPr>
          </a:p>
          <a:p>
            <a:pPr algn="justLow" rtl="1">
              <a:lnSpc>
                <a:spcPct val="107000"/>
              </a:lnSpc>
              <a:spcAft>
                <a:spcPts val="0"/>
              </a:spcAft>
            </a:pPr>
            <a:r>
              <a:rPr lang="ar-SA" sz="3600" dirty="0">
                <a:solidFill>
                  <a:srgbClr val="0070C0"/>
                </a:solidFill>
                <a:latin typeface="Calibri" panose="020F0502020204030204" pitchFamily="34" charset="0"/>
                <a:ea typeface="Calibri" panose="020F0502020204030204" pitchFamily="34" charset="0"/>
                <a:cs typeface="B Nazanin" panose="00000400000000000000" pitchFamily="2" charset="-78"/>
              </a:rPr>
              <a:t>‌مرتبه دوم - علاوه بر مجازاتهای مرتبه اول، جریمه نقدی به میزان یک میلیون تا ده میلیون ریال و اعلام نام در جراید</a:t>
            </a:r>
            <a:r>
              <a:rPr lang="en-US" sz="3600" dirty="0">
                <a:solidFill>
                  <a:srgbClr val="0070C0"/>
                </a:solidFill>
                <a:latin typeface="Calibri" panose="020F0502020204030204" pitchFamily="34" charset="0"/>
                <a:ea typeface="Calibri" panose="020F0502020204030204" pitchFamily="34" charset="0"/>
                <a:cs typeface="B Nazanin" panose="00000400000000000000" pitchFamily="2" charset="-78"/>
              </a:rPr>
              <a:t>.</a:t>
            </a:r>
            <a:endParaRPr lang="en-US" sz="2800" dirty="0">
              <a:solidFill>
                <a:srgbClr val="0070C0"/>
              </a:solidFill>
              <a:latin typeface="Calibri" panose="020F0502020204030204" pitchFamily="34" charset="0"/>
              <a:ea typeface="Calibri" panose="020F0502020204030204" pitchFamily="34" charset="0"/>
              <a:cs typeface="Arial" panose="020B0604020202020204" pitchFamily="34" charset="0"/>
            </a:endParaRPr>
          </a:p>
          <a:p>
            <a:pPr algn="justLow" rtl="1">
              <a:lnSpc>
                <a:spcPct val="107000"/>
              </a:lnSpc>
              <a:spcAft>
                <a:spcPts val="0"/>
              </a:spcAft>
            </a:pPr>
            <a:r>
              <a:rPr lang="ar-SA" sz="3600" dirty="0">
                <a:solidFill>
                  <a:srgbClr val="0070C0"/>
                </a:solidFill>
                <a:latin typeface="Calibri" panose="020F0502020204030204" pitchFamily="34" charset="0"/>
                <a:ea typeface="Calibri" panose="020F0502020204030204" pitchFamily="34" charset="0"/>
                <a:cs typeface="B Nazanin" panose="00000400000000000000" pitchFamily="2" charset="-78"/>
              </a:rPr>
              <a:t>‌مرتبه سوم - علاوه بر مجازاتهای مرتبه دوم، زندان از شش ماه تا یک سال</a:t>
            </a:r>
            <a:r>
              <a:rPr lang="en-US" sz="3600" dirty="0">
                <a:solidFill>
                  <a:srgbClr val="0070C0"/>
                </a:solidFill>
                <a:latin typeface="Calibri" panose="020F0502020204030204" pitchFamily="34" charset="0"/>
                <a:ea typeface="Calibri" panose="020F0502020204030204" pitchFamily="34" charset="0"/>
                <a:cs typeface="B Nazanin" panose="00000400000000000000" pitchFamily="2" charset="-78"/>
              </a:rPr>
              <a:t>.</a:t>
            </a:r>
            <a:endParaRPr lang="en-US" sz="2800" dirty="0">
              <a:solidFill>
                <a:srgbClr val="0070C0"/>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298867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6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600" fill="hold"/>
                                        <p:tgtEl>
                                          <p:spTgt spid="2">
                                            <p:txEl>
                                              <p:pRg st="0" end="0"/>
                                            </p:txEl>
                                          </p:spTgt>
                                        </p:tgtEl>
                                        <p:attrNameLst>
                                          <p:attrName>ppt_h</p:attrName>
                                        </p:attrNameLst>
                                      </p:cBhvr>
                                      <p:tavLst>
                                        <p:tav tm="0">
                                          <p:val>
                                            <p:fltVal val="0"/>
                                          </p:val>
                                        </p:tav>
                                        <p:tav tm="100000">
                                          <p:val>
                                            <p:strVal val="#ppt_h"/>
                                          </p:val>
                                        </p:tav>
                                      </p:tavLst>
                                    </p:anim>
                                    <p:anim calcmode="lin" valueType="num">
                                      <p:cBhvr>
                                        <p:cTn id="9" dur="6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0" dur="600"/>
                                        <p:tgtEl>
                                          <p:spTgt spid="2">
                                            <p:txEl>
                                              <p:pRg st="0" end="0"/>
                                            </p:txEl>
                                          </p:spTgt>
                                        </p:tgtEl>
                                      </p:cBhvr>
                                    </p:animEffect>
                                  </p:childTnLst>
                                </p:cTn>
                              </p:par>
                              <p:par>
                                <p:cTn id="11" presetID="31" presetClass="entr" presetSubtype="0" fill="hold"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p:cTn id="13" dur="600" fill="hold"/>
                                        <p:tgtEl>
                                          <p:spTgt spid="2">
                                            <p:txEl>
                                              <p:pRg st="1" end="1"/>
                                            </p:txEl>
                                          </p:spTgt>
                                        </p:tgtEl>
                                        <p:attrNameLst>
                                          <p:attrName>ppt_w</p:attrName>
                                        </p:attrNameLst>
                                      </p:cBhvr>
                                      <p:tavLst>
                                        <p:tav tm="0">
                                          <p:val>
                                            <p:fltVal val="0"/>
                                          </p:val>
                                        </p:tav>
                                        <p:tav tm="100000">
                                          <p:val>
                                            <p:strVal val="#ppt_w"/>
                                          </p:val>
                                        </p:tav>
                                      </p:tavLst>
                                    </p:anim>
                                    <p:anim calcmode="lin" valueType="num">
                                      <p:cBhvr>
                                        <p:cTn id="14" dur="600" fill="hold"/>
                                        <p:tgtEl>
                                          <p:spTgt spid="2">
                                            <p:txEl>
                                              <p:pRg st="1" end="1"/>
                                            </p:txEl>
                                          </p:spTgt>
                                        </p:tgtEl>
                                        <p:attrNameLst>
                                          <p:attrName>ppt_h</p:attrName>
                                        </p:attrNameLst>
                                      </p:cBhvr>
                                      <p:tavLst>
                                        <p:tav tm="0">
                                          <p:val>
                                            <p:fltVal val="0"/>
                                          </p:val>
                                        </p:tav>
                                        <p:tav tm="100000">
                                          <p:val>
                                            <p:strVal val="#ppt_h"/>
                                          </p:val>
                                        </p:tav>
                                      </p:tavLst>
                                    </p:anim>
                                    <p:anim calcmode="lin" valueType="num">
                                      <p:cBhvr>
                                        <p:cTn id="15" dur="6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16" dur="600"/>
                                        <p:tgtEl>
                                          <p:spTgt spid="2">
                                            <p:txEl>
                                              <p:pRg st="1" end="1"/>
                                            </p:txEl>
                                          </p:spTgt>
                                        </p:tgtEl>
                                      </p:cBhvr>
                                    </p:animEffect>
                                  </p:childTnLst>
                                </p:cTn>
                              </p:par>
                              <p:par>
                                <p:cTn id="17" presetID="31" presetClass="entr" presetSubtype="0" fill="hold" nodeType="with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p:cTn id="19" dur="600" fill="hold"/>
                                        <p:tgtEl>
                                          <p:spTgt spid="2">
                                            <p:txEl>
                                              <p:pRg st="2" end="2"/>
                                            </p:txEl>
                                          </p:spTgt>
                                        </p:tgtEl>
                                        <p:attrNameLst>
                                          <p:attrName>ppt_w</p:attrName>
                                        </p:attrNameLst>
                                      </p:cBhvr>
                                      <p:tavLst>
                                        <p:tav tm="0">
                                          <p:val>
                                            <p:fltVal val="0"/>
                                          </p:val>
                                        </p:tav>
                                        <p:tav tm="100000">
                                          <p:val>
                                            <p:strVal val="#ppt_w"/>
                                          </p:val>
                                        </p:tav>
                                      </p:tavLst>
                                    </p:anim>
                                    <p:anim calcmode="lin" valueType="num">
                                      <p:cBhvr>
                                        <p:cTn id="20" dur="600" fill="hold"/>
                                        <p:tgtEl>
                                          <p:spTgt spid="2">
                                            <p:txEl>
                                              <p:pRg st="2" end="2"/>
                                            </p:txEl>
                                          </p:spTgt>
                                        </p:tgtEl>
                                        <p:attrNameLst>
                                          <p:attrName>ppt_h</p:attrName>
                                        </p:attrNameLst>
                                      </p:cBhvr>
                                      <p:tavLst>
                                        <p:tav tm="0">
                                          <p:val>
                                            <p:fltVal val="0"/>
                                          </p:val>
                                        </p:tav>
                                        <p:tav tm="100000">
                                          <p:val>
                                            <p:strVal val="#ppt_h"/>
                                          </p:val>
                                        </p:tav>
                                      </p:tavLst>
                                    </p:anim>
                                    <p:anim calcmode="lin" valueType="num">
                                      <p:cBhvr>
                                        <p:cTn id="21" dur="6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22" dur="600"/>
                                        <p:tgtEl>
                                          <p:spTgt spid="2">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6" presetClass="entr" presetSubtype="0" fill="hold" nodeType="clickEffect">
                                  <p:stCondLst>
                                    <p:cond delay="0"/>
                                  </p:stCondLst>
                                  <p:childTnLst>
                                    <p:set>
                                      <p:cBhvr>
                                        <p:cTn id="26" dur="1" fill="hold">
                                          <p:stCondLst>
                                            <p:cond delay="0"/>
                                          </p:stCondLst>
                                        </p:cTn>
                                        <p:tgtEl>
                                          <p:spTgt spid="2">
                                            <p:txEl>
                                              <p:pRg st="3" end="3"/>
                                            </p:txEl>
                                          </p:spTgt>
                                        </p:tgtEl>
                                        <p:attrNameLst>
                                          <p:attrName>style.visibility</p:attrName>
                                        </p:attrNameLst>
                                      </p:cBhvr>
                                      <p:to>
                                        <p:strVal val="visible"/>
                                      </p:to>
                                    </p:set>
                                    <p:animEffect transition="in" filter="wipe(down)">
                                      <p:cBhvr>
                                        <p:cTn id="27" dur="435">
                                          <p:stCondLst>
                                            <p:cond delay="0"/>
                                          </p:stCondLst>
                                        </p:cTn>
                                        <p:tgtEl>
                                          <p:spTgt spid="2">
                                            <p:txEl>
                                              <p:pRg st="3" end="3"/>
                                            </p:txEl>
                                          </p:spTgt>
                                        </p:tgtEl>
                                      </p:cBhvr>
                                    </p:animEffect>
                                    <p:anim calcmode="lin" valueType="num">
                                      <p:cBhvr>
                                        <p:cTn id="28" dur="1367" tmFilter="0,0; 0.14,0.36; 0.43,0.73; 0.71,0.91; 1.0,1.0">
                                          <p:stCondLst>
                                            <p:cond delay="0"/>
                                          </p:stCondLst>
                                        </p:cTn>
                                        <p:tgtEl>
                                          <p:spTgt spid="2">
                                            <p:txEl>
                                              <p:pRg st="3" end="3"/>
                                            </p:txEl>
                                          </p:spTgt>
                                        </p:tgtEl>
                                        <p:attrNameLst>
                                          <p:attrName>ppt_x</p:attrName>
                                        </p:attrNameLst>
                                      </p:cBhvr>
                                      <p:tavLst>
                                        <p:tav tm="0">
                                          <p:val>
                                            <p:strVal val="#ppt_x-0.25"/>
                                          </p:val>
                                        </p:tav>
                                        <p:tav tm="100000">
                                          <p:val>
                                            <p:strVal val="#ppt_x"/>
                                          </p:val>
                                        </p:tav>
                                      </p:tavLst>
                                    </p:anim>
                                    <p:anim calcmode="lin" valueType="num">
                                      <p:cBhvr>
                                        <p:cTn id="29" dur="498" tmFilter="0.0,0.0; 0.25,0.07; 0.50,0.2; 0.75,0.467; 1.0,1.0">
                                          <p:stCondLst>
                                            <p:cond delay="0"/>
                                          </p:stCondLst>
                                        </p:cTn>
                                        <p:tgtEl>
                                          <p:spTgt spid="2">
                                            <p:txEl>
                                              <p:pRg st="3" end="3"/>
                                            </p:txEl>
                                          </p:spTgt>
                                        </p:tgtEl>
                                        <p:attrNameLst>
                                          <p:attrName>ppt_y</p:attrName>
                                        </p:attrNameLst>
                                      </p:cBhvr>
                                      <p:tavLst>
                                        <p:tav tm="0" fmla="#ppt_y-sin(pi*$)/3">
                                          <p:val>
                                            <p:fltVal val="0.5"/>
                                          </p:val>
                                        </p:tav>
                                        <p:tav tm="100000">
                                          <p:val>
                                            <p:fltVal val="1"/>
                                          </p:val>
                                        </p:tav>
                                      </p:tavLst>
                                    </p:anim>
                                    <p:anim calcmode="lin" valueType="num">
                                      <p:cBhvr>
                                        <p:cTn id="30" dur="498" tmFilter="0, 0; 0.125,0.2665; 0.25,0.4; 0.375,0.465; 0.5,0.5;  0.625,0.535; 0.75,0.6; 0.875,0.7335; 1,1">
                                          <p:stCondLst>
                                            <p:cond delay="498"/>
                                          </p:stCondLst>
                                        </p:cTn>
                                        <p:tgtEl>
                                          <p:spTgt spid="2">
                                            <p:txEl>
                                              <p:pRg st="3" end="3"/>
                                            </p:txEl>
                                          </p:spTgt>
                                        </p:tgtEl>
                                        <p:attrNameLst>
                                          <p:attrName>ppt_y</p:attrName>
                                        </p:attrNameLst>
                                      </p:cBhvr>
                                      <p:tavLst>
                                        <p:tav tm="0" fmla="#ppt_y-sin(pi*$)/9">
                                          <p:val>
                                            <p:fltVal val="0"/>
                                          </p:val>
                                        </p:tav>
                                        <p:tav tm="100000">
                                          <p:val>
                                            <p:fltVal val="1"/>
                                          </p:val>
                                        </p:tav>
                                      </p:tavLst>
                                    </p:anim>
                                    <p:anim calcmode="lin" valueType="num">
                                      <p:cBhvr>
                                        <p:cTn id="31" dur="249" tmFilter="0, 0; 0.125,0.2665; 0.25,0.4; 0.375,0.465; 0.5,0.5;  0.625,0.535; 0.75,0.6; 0.875,0.7335; 1,1">
                                          <p:stCondLst>
                                            <p:cond delay="993"/>
                                          </p:stCondLst>
                                        </p:cTn>
                                        <p:tgtEl>
                                          <p:spTgt spid="2">
                                            <p:txEl>
                                              <p:pRg st="3" end="3"/>
                                            </p:txEl>
                                          </p:spTgt>
                                        </p:tgtEl>
                                        <p:attrNameLst>
                                          <p:attrName>ppt_y</p:attrName>
                                        </p:attrNameLst>
                                      </p:cBhvr>
                                      <p:tavLst>
                                        <p:tav tm="0" fmla="#ppt_y-sin(pi*$)/27">
                                          <p:val>
                                            <p:fltVal val="0"/>
                                          </p:val>
                                        </p:tav>
                                        <p:tav tm="100000">
                                          <p:val>
                                            <p:fltVal val="1"/>
                                          </p:val>
                                        </p:tav>
                                      </p:tavLst>
                                    </p:anim>
                                    <p:anim calcmode="lin" valueType="num">
                                      <p:cBhvr>
                                        <p:cTn id="32" dur="123" tmFilter="0, 0; 0.125,0.2665; 0.25,0.4; 0.375,0.465; 0.5,0.5;  0.625,0.535; 0.75,0.6; 0.875,0.7335; 1,1">
                                          <p:stCondLst>
                                            <p:cond delay="1242"/>
                                          </p:stCondLst>
                                        </p:cTn>
                                        <p:tgtEl>
                                          <p:spTgt spid="2">
                                            <p:txEl>
                                              <p:pRg st="3" end="3"/>
                                            </p:txEl>
                                          </p:spTgt>
                                        </p:tgtEl>
                                        <p:attrNameLst>
                                          <p:attrName>ppt_y</p:attrName>
                                        </p:attrNameLst>
                                      </p:cBhvr>
                                      <p:tavLst>
                                        <p:tav tm="0" fmla="#ppt_y-sin(pi*$)/81">
                                          <p:val>
                                            <p:fltVal val="0"/>
                                          </p:val>
                                        </p:tav>
                                        <p:tav tm="100000">
                                          <p:val>
                                            <p:fltVal val="1"/>
                                          </p:val>
                                        </p:tav>
                                      </p:tavLst>
                                    </p:anim>
                                    <p:animScale>
                                      <p:cBhvr>
                                        <p:cTn id="33" dur="20">
                                          <p:stCondLst>
                                            <p:cond delay="487"/>
                                          </p:stCondLst>
                                        </p:cTn>
                                        <p:tgtEl>
                                          <p:spTgt spid="2">
                                            <p:txEl>
                                              <p:pRg st="3" end="3"/>
                                            </p:txEl>
                                          </p:spTgt>
                                        </p:tgtEl>
                                      </p:cBhvr>
                                      <p:to x="100000" y="60000"/>
                                    </p:animScale>
                                    <p:animScale>
                                      <p:cBhvr>
                                        <p:cTn id="34" dur="124" decel="50000">
                                          <p:stCondLst>
                                            <p:cond delay="507"/>
                                          </p:stCondLst>
                                        </p:cTn>
                                        <p:tgtEl>
                                          <p:spTgt spid="2">
                                            <p:txEl>
                                              <p:pRg st="3" end="3"/>
                                            </p:txEl>
                                          </p:spTgt>
                                        </p:tgtEl>
                                      </p:cBhvr>
                                      <p:to x="100000" y="100000"/>
                                    </p:animScale>
                                    <p:animScale>
                                      <p:cBhvr>
                                        <p:cTn id="35" dur="20">
                                          <p:stCondLst>
                                            <p:cond delay="984"/>
                                          </p:stCondLst>
                                        </p:cTn>
                                        <p:tgtEl>
                                          <p:spTgt spid="2">
                                            <p:txEl>
                                              <p:pRg st="3" end="3"/>
                                            </p:txEl>
                                          </p:spTgt>
                                        </p:tgtEl>
                                      </p:cBhvr>
                                      <p:to x="100000" y="80000"/>
                                    </p:animScale>
                                    <p:animScale>
                                      <p:cBhvr>
                                        <p:cTn id="36" dur="124" decel="50000">
                                          <p:stCondLst>
                                            <p:cond delay="1004"/>
                                          </p:stCondLst>
                                        </p:cTn>
                                        <p:tgtEl>
                                          <p:spTgt spid="2">
                                            <p:txEl>
                                              <p:pRg st="3" end="3"/>
                                            </p:txEl>
                                          </p:spTgt>
                                        </p:tgtEl>
                                      </p:cBhvr>
                                      <p:to x="100000" y="100000"/>
                                    </p:animScale>
                                    <p:animScale>
                                      <p:cBhvr>
                                        <p:cTn id="37" dur="20">
                                          <p:stCondLst>
                                            <p:cond delay="1231"/>
                                          </p:stCondLst>
                                        </p:cTn>
                                        <p:tgtEl>
                                          <p:spTgt spid="2">
                                            <p:txEl>
                                              <p:pRg st="3" end="3"/>
                                            </p:txEl>
                                          </p:spTgt>
                                        </p:tgtEl>
                                      </p:cBhvr>
                                      <p:to x="100000" y="90000"/>
                                    </p:animScale>
                                    <p:animScale>
                                      <p:cBhvr>
                                        <p:cTn id="38" dur="124" decel="50000">
                                          <p:stCondLst>
                                            <p:cond delay="1251"/>
                                          </p:stCondLst>
                                        </p:cTn>
                                        <p:tgtEl>
                                          <p:spTgt spid="2">
                                            <p:txEl>
                                              <p:pRg st="3" end="3"/>
                                            </p:txEl>
                                          </p:spTgt>
                                        </p:tgtEl>
                                      </p:cBhvr>
                                      <p:to x="100000" y="100000"/>
                                    </p:animScale>
                                    <p:animScale>
                                      <p:cBhvr>
                                        <p:cTn id="39" dur="20">
                                          <p:stCondLst>
                                            <p:cond delay="1356"/>
                                          </p:stCondLst>
                                        </p:cTn>
                                        <p:tgtEl>
                                          <p:spTgt spid="2">
                                            <p:txEl>
                                              <p:pRg st="3" end="3"/>
                                            </p:txEl>
                                          </p:spTgt>
                                        </p:tgtEl>
                                      </p:cBhvr>
                                      <p:to x="100000" y="95000"/>
                                    </p:animScale>
                                    <p:animScale>
                                      <p:cBhvr>
                                        <p:cTn id="40" dur="124" decel="50000">
                                          <p:stCondLst>
                                            <p:cond delay="1376"/>
                                          </p:stCondLst>
                                        </p:cTn>
                                        <p:tgtEl>
                                          <p:spTgt spid="2">
                                            <p:txEl>
                                              <p:pRg st="3" end="3"/>
                                            </p:txEl>
                                          </p:spTgt>
                                        </p:tgtEl>
                                      </p:cBhvr>
                                      <p:to x="100000" y="100000"/>
                                    </p:animScale>
                                  </p:childTnLst>
                                </p:cTn>
                              </p:par>
                              <p:par>
                                <p:cTn id="41" presetID="26" presetClass="entr" presetSubtype="0" fill="hold" nodeType="withEffect">
                                  <p:stCondLst>
                                    <p:cond delay="0"/>
                                  </p:stCondLst>
                                  <p:childTnLst>
                                    <p:set>
                                      <p:cBhvr>
                                        <p:cTn id="42" dur="1" fill="hold">
                                          <p:stCondLst>
                                            <p:cond delay="0"/>
                                          </p:stCondLst>
                                        </p:cTn>
                                        <p:tgtEl>
                                          <p:spTgt spid="2">
                                            <p:txEl>
                                              <p:pRg st="4" end="4"/>
                                            </p:txEl>
                                          </p:spTgt>
                                        </p:tgtEl>
                                        <p:attrNameLst>
                                          <p:attrName>style.visibility</p:attrName>
                                        </p:attrNameLst>
                                      </p:cBhvr>
                                      <p:to>
                                        <p:strVal val="visible"/>
                                      </p:to>
                                    </p:set>
                                    <p:animEffect transition="in" filter="wipe(down)">
                                      <p:cBhvr>
                                        <p:cTn id="43" dur="493">
                                          <p:stCondLst>
                                            <p:cond delay="0"/>
                                          </p:stCondLst>
                                        </p:cTn>
                                        <p:tgtEl>
                                          <p:spTgt spid="2">
                                            <p:txEl>
                                              <p:pRg st="4" end="4"/>
                                            </p:txEl>
                                          </p:spTgt>
                                        </p:tgtEl>
                                      </p:cBhvr>
                                    </p:animEffect>
                                    <p:anim calcmode="lin" valueType="num">
                                      <p:cBhvr>
                                        <p:cTn id="44" dur="1549" tmFilter="0,0; 0.14,0.36; 0.43,0.73; 0.71,0.91; 1.0,1.0">
                                          <p:stCondLst>
                                            <p:cond delay="0"/>
                                          </p:stCondLst>
                                        </p:cTn>
                                        <p:tgtEl>
                                          <p:spTgt spid="2">
                                            <p:txEl>
                                              <p:pRg st="4" end="4"/>
                                            </p:txEl>
                                          </p:spTgt>
                                        </p:tgtEl>
                                        <p:attrNameLst>
                                          <p:attrName>ppt_x</p:attrName>
                                        </p:attrNameLst>
                                      </p:cBhvr>
                                      <p:tavLst>
                                        <p:tav tm="0">
                                          <p:val>
                                            <p:strVal val="#ppt_x-0.25"/>
                                          </p:val>
                                        </p:tav>
                                        <p:tav tm="100000">
                                          <p:val>
                                            <p:strVal val="#ppt_x"/>
                                          </p:val>
                                        </p:tav>
                                      </p:tavLst>
                                    </p:anim>
                                    <p:anim calcmode="lin" valueType="num">
                                      <p:cBhvr>
                                        <p:cTn id="45" dur="564" tmFilter="0.0,0.0; 0.25,0.07; 0.50,0.2; 0.75,0.467; 1.0,1.0">
                                          <p:stCondLst>
                                            <p:cond delay="0"/>
                                          </p:stCondLst>
                                        </p:cTn>
                                        <p:tgtEl>
                                          <p:spTgt spid="2">
                                            <p:txEl>
                                              <p:pRg st="4" end="4"/>
                                            </p:txEl>
                                          </p:spTgt>
                                        </p:tgtEl>
                                        <p:attrNameLst>
                                          <p:attrName>ppt_y</p:attrName>
                                        </p:attrNameLst>
                                      </p:cBhvr>
                                      <p:tavLst>
                                        <p:tav tm="0" fmla="#ppt_y-sin(pi*$)/3">
                                          <p:val>
                                            <p:fltVal val="0.5"/>
                                          </p:val>
                                        </p:tav>
                                        <p:tav tm="100000">
                                          <p:val>
                                            <p:fltVal val="1"/>
                                          </p:val>
                                        </p:tav>
                                      </p:tavLst>
                                    </p:anim>
                                    <p:anim calcmode="lin" valueType="num">
                                      <p:cBhvr>
                                        <p:cTn id="46" dur="564" tmFilter="0, 0; 0.125,0.2665; 0.25,0.4; 0.375,0.465; 0.5,0.5;  0.625,0.535; 0.75,0.6; 0.875,0.7335; 1,1">
                                          <p:stCondLst>
                                            <p:cond delay="564"/>
                                          </p:stCondLst>
                                        </p:cTn>
                                        <p:tgtEl>
                                          <p:spTgt spid="2">
                                            <p:txEl>
                                              <p:pRg st="4" end="4"/>
                                            </p:txEl>
                                          </p:spTgt>
                                        </p:tgtEl>
                                        <p:attrNameLst>
                                          <p:attrName>ppt_y</p:attrName>
                                        </p:attrNameLst>
                                      </p:cBhvr>
                                      <p:tavLst>
                                        <p:tav tm="0" fmla="#ppt_y-sin(pi*$)/9">
                                          <p:val>
                                            <p:fltVal val="0"/>
                                          </p:val>
                                        </p:tav>
                                        <p:tav tm="100000">
                                          <p:val>
                                            <p:fltVal val="1"/>
                                          </p:val>
                                        </p:tav>
                                      </p:tavLst>
                                    </p:anim>
                                    <p:anim calcmode="lin" valueType="num">
                                      <p:cBhvr>
                                        <p:cTn id="47" dur="282" tmFilter="0, 0; 0.125,0.2665; 0.25,0.4; 0.375,0.465; 0.5,0.5;  0.625,0.535; 0.75,0.6; 0.875,0.7335; 1,1">
                                          <p:stCondLst>
                                            <p:cond delay="1125"/>
                                          </p:stCondLst>
                                        </p:cTn>
                                        <p:tgtEl>
                                          <p:spTgt spid="2">
                                            <p:txEl>
                                              <p:pRg st="4" end="4"/>
                                            </p:txEl>
                                          </p:spTgt>
                                        </p:tgtEl>
                                        <p:attrNameLst>
                                          <p:attrName>ppt_y</p:attrName>
                                        </p:attrNameLst>
                                      </p:cBhvr>
                                      <p:tavLst>
                                        <p:tav tm="0" fmla="#ppt_y-sin(pi*$)/27">
                                          <p:val>
                                            <p:fltVal val="0"/>
                                          </p:val>
                                        </p:tav>
                                        <p:tav tm="100000">
                                          <p:val>
                                            <p:fltVal val="1"/>
                                          </p:val>
                                        </p:tav>
                                      </p:tavLst>
                                    </p:anim>
                                    <p:anim calcmode="lin" valueType="num">
                                      <p:cBhvr>
                                        <p:cTn id="48" dur="139" tmFilter="0, 0; 0.125,0.2665; 0.25,0.4; 0.375,0.465; 0.5,0.5;  0.625,0.535; 0.75,0.6; 0.875,0.7335; 1,1">
                                          <p:stCondLst>
                                            <p:cond delay="1408"/>
                                          </p:stCondLst>
                                        </p:cTn>
                                        <p:tgtEl>
                                          <p:spTgt spid="2">
                                            <p:txEl>
                                              <p:pRg st="4" end="4"/>
                                            </p:txEl>
                                          </p:spTgt>
                                        </p:tgtEl>
                                        <p:attrNameLst>
                                          <p:attrName>ppt_y</p:attrName>
                                        </p:attrNameLst>
                                      </p:cBhvr>
                                      <p:tavLst>
                                        <p:tav tm="0" fmla="#ppt_y-sin(pi*$)/81">
                                          <p:val>
                                            <p:fltVal val="0"/>
                                          </p:val>
                                        </p:tav>
                                        <p:tav tm="100000">
                                          <p:val>
                                            <p:fltVal val="1"/>
                                          </p:val>
                                        </p:tav>
                                      </p:tavLst>
                                    </p:anim>
                                    <p:animScale>
                                      <p:cBhvr>
                                        <p:cTn id="49" dur="22">
                                          <p:stCondLst>
                                            <p:cond delay="552"/>
                                          </p:stCondLst>
                                        </p:cTn>
                                        <p:tgtEl>
                                          <p:spTgt spid="2">
                                            <p:txEl>
                                              <p:pRg st="4" end="4"/>
                                            </p:txEl>
                                          </p:spTgt>
                                        </p:tgtEl>
                                      </p:cBhvr>
                                      <p:to x="100000" y="60000"/>
                                    </p:animScale>
                                    <p:animScale>
                                      <p:cBhvr>
                                        <p:cTn id="50" dur="141" decel="50000">
                                          <p:stCondLst>
                                            <p:cond delay="575"/>
                                          </p:stCondLst>
                                        </p:cTn>
                                        <p:tgtEl>
                                          <p:spTgt spid="2">
                                            <p:txEl>
                                              <p:pRg st="4" end="4"/>
                                            </p:txEl>
                                          </p:spTgt>
                                        </p:tgtEl>
                                      </p:cBhvr>
                                      <p:to x="100000" y="100000"/>
                                    </p:animScale>
                                    <p:animScale>
                                      <p:cBhvr>
                                        <p:cTn id="51" dur="22">
                                          <p:stCondLst>
                                            <p:cond delay="1115"/>
                                          </p:stCondLst>
                                        </p:cTn>
                                        <p:tgtEl>
                                          <p:spTgt spid="2">
                                            <p:txEl>
                                              <p:pRg st="4" end="4"/>
                                            </p:txEl>
                                          </p:spTgt>
                                        </p:tgtEl>
                                      </p:cBhvr>
                                      <p:to x="100000" y="80000"/>
                                    </p:animScale>
                                    <p:animScale>
                                      <p:cBhvr>
                                        <p:cTn id="52" dur="141" decel="50000">
                                          <p:stCondLst>
                                            <p:cond delay="1137"/>
                                          </p:stCondLst>
                                        </p:cTn>
                                        <p:tgtEl>
                                          <p:spTgt spid="2">
                                            <p:txEl>
                                              <p:pRg st="4" end="4"/>
                                            </p:txEl>
                                          </p:spTgt>
                                        </p:tgtEl>
                                      </p:cBhvr>
                                      <p:to x="100000" y="100000"/>
                                    </p:animScale>
                                    <p:animScale>
                                      <p:cBhvr>
                                        <p:cTn id="53" dur="22">
                                          <p:stCondLst>
                                            <p:cond delay="1396"/>
                                          </p:stCondLst>
                                        </p:cTn>
                                        <p:tgtEl>
                                          <p:spTgt spid="2">
                                            <p:txEl>
                                              <p:pRg st="4" end="4"/>
                                            </p:txEl>
                                          </p:spTgt>
                                        </p:tgtEl>
                                      </p:cBhvr>
                                      <p:to x="100000" y="90000"/>
                                    </p:animScale>
                                    <p:animScale>
                                      <p:cBhvr>
                                        <p:cTn id="54" dur="141" decel="50000">
                                          <p:stCondLst>
                                            <p:cond delay="1418"/>
                                          </p:stCondLst>
                                        </p:cTn>
                                        <p:tgtEl>
                                          <p:spTgt spid="2">
                                            <p:txEl>
                                              <p:pRg st="4" end="4"/>
                                            </p:txEl>
                                          </p:spTgt>
                                        </p:tgtEl>
                                      </p:cBhvr>
                                      <p:to x="100000" y="100000"/>
                                    </p:animScale>
                                    <p:animScale>
                                      <p:cBhvr>
                                        <p:cTn id="55" dur="22">
                                          <p:stCondLst>
                                            <p:cond delay="1537"/>
                                          </p:stCondLst>
                                        </p:cTn>
                                        <p:tgtEl>
                                          <p:spTgt spid="2">
                                            <p:txEl>
                                              <p:pRg st="4" end="4"/>
                                            </p:txEl>
                                          </p:spTgt>
                                        </p:tgtEl>
                                      </p:cBhvr>
                                      <p:to x="100000" y="95000"/>
                                    </p:animScale>
                                    <p:animScale>
                                      <p:cBhvr>
                                        <p:cTn id="56" dur="141" decel="50000">
                                          <p:stCondLst>
                                            <p:cond delay="1559"/>
                                          </p:stCondLst>
                                        </p:cTn>
                                        <p:tgtEl>
                                          <p:spTgt spid="2">
                                            <p:txEl>
                                              <p:pRg st="4" end="4"/>
                                            </p:txEl>
                                          </p:spTgt>
                                        </p:tgtEl>
                                      </p:cBhvr>
                                      <p:to x="100000" y="100000"/>
                                    </p:animScale>
                                  </p:childTnLst>
                                </p:cTn>
                              </p:par>
                              <p:par>
                                <p:cTn id="57" presetID="26" presetClass="entr" presetSubtype="0" fill="hold" nodeType="withEffect">
                                  <p:stCondLst>
                                    <p:cond delay="0"/>
                                  </p:stCondLst>
                                  <p:childTnLst>
                                    <p:set>
                                      <p:cBhvr>
                                        <p:cTn id="58" dur="1" fill="hold">
                                          <p:stCondLst>
                                            <p:cond delay="0"/>
                                          </p:stCondLst>
                                        </p:cTn>
                                        <p:tgtEl>
                                          <p:spTgt spid="2">
                                            <p:txEl>
                                              <p:pRg st="5" end="5"/>
                                            </p:txEl>
                                          </p:spTgt>
                                        </p:tgtEl>
                                        <p:attrNameLst>
                                          <p:attrName>style.visibility</p:attrName>
                                        </p:attrNameLst>
                                      </p:cBhvr>
                                      <p:to>
                                        <p:strVal val="visible"/>
                                      </p:to>
                                    </p:set>
                                    <p:animEffect transition="in" filter="wipe(down)">
                                      <p:cBhvr>
                                        <p:cTn id="59" dur="464">
                                          <p:stCondLst>
                                            <p:cond delay="0"/>
                                          </p:stCondLst>
                                        </p:cTn>
                                        <p:tgtEl>
                                          <p:spTgt spid="2">
                                            <p:txEl>
                                              <p:pRg st="5" end="5"/>
                                            </p:txEl>
                                          </p:spTgt>
                                        </p:tgtEl>
                                      </p:cBhvr>
                                    </p:animEffect>
                                    <p:anim calcmode="lin" valueType="num">
                                      <p:cBhvr>
                                        <p:cTn id="60" dur="1458" tmFilter="0,0; 0.14,0.36; 0.43,0.73; 0.71,0.91; 1.0,1.0">
                                          <p:stCondLst>
                                            <p:cond delay="0"/>
                                          </p:stCondLst>
                                        </p:cTn>
                                        <p:tgtEl>
                                          <p:spTgt spid="2">
                                            <p:txEl>
                                              <p:pRg st="5" end="5"/>
                                            </p:txEl>
                                          </p:spTgt>
                                        </p:tgtEl>
                                        <p:attrNameLst>
                                          <p:attrName>ppt_x</p:attrName>
                                        </p:attrNameLst>
                                      </p:cBhvr>
                                      <p:tavLst>
                                        <p:tav tm="0">
                                          <p:val>
                                            <p:strVal val="#ppt_x-0.25"/>
                                          </p:val>
                                        </p:tav>
                                        <p:tav tm="100000">
                                          <p:val>
                                            <p:strVal val="#ppt_x"/>
                                          </p:val>
                                        </p:tav>
                                      </p:tavLst>
                                    </p:anim>
                                    <p:anim calcmode="lin" valueType="num">
                                      <p:cBhvr>
                                        <p:cTn id="61" dur="531" tmFilter="0.0,0.0; 0.25,0.07; 0.50,0.2; 0.75,0.467; 1.0,1.0">
                                          <p:stCondLst>
                                            <p:cond delay="0"/>
                                          </p:stCondLst>
                                        </p:cTn>
                                        <p:tgtEl>
                                          <p:spTgt spid="2">
                                            <p:txEl>
                                              <p:pRg st="5" end="5"/>
                                            </p:txEl>
                                          </p:spTgt>
                                        </p:tgtEl>
                                        <p:attrNameLst>
                                          <p:attrName>ppt_y</p:attrName>
                                        </p:attrNameLst>
                                      </p:cBhvr>
                                      <p:tavLst>
                                        <p:tav tm="0" fmla="#ppt_y-sin(pi*$)/3">
                                          <p:val>
                                            <p:fltVal val="0.5"/>
                                          </p:val>
                                        </p:tav>
                                        <p:tav tm="100000">
                                          <p:val>
                                            <p:fltVal val="1"/>
                                          </p:val>
                                        </p:tav>
                                      </p:tavLst>
                                    </p:anim>
                                    <p:anim calcmode="lin" valueType="num">
                                      <p:cBhvr>
                                        <p:cTn id="62" dur="531" tmFilter="0, 0; 0.125,0.2665; 0.25,0.4; 0.375,0.465; 0.5,0.5;  0.625,0.535; 0.75,0.6; 0.875,0.7335; 1,1">
                                          <p:stCondLst>
                                            <p:cond delay="531"/>
                                          </p:stCondLst>
                                        </p:cTn>
                                        <p:tgtEl>
                                          <p:spTgt spid="2">
                                            <p:txEl>
                                              <p:pRg st="5" end="5"/>
                                            </p:txEl>
                                          </p:spTgt>
                                        </p:tgtEl>
                                        <p:attrNameLst>
                                          <p:attrName>ppt_y</p:attrName>
                                        </p:attrNameLst>
                                      </p:cBhvr>
                                      <p:tavLst>
                                        <p:tav tm="0" fmla="#ppt_y-sin(pi*$)/9">
                                          <p:val>
                                            <p:fltVal val="0"/>
                                          </p:val>
                                        </p:tav>
                                        <p:tav tm="100000">
                                          <p:val>
                                            <p:fltVal val="1"/>
                                          </p:val>
                                        </p:tav>
                                      </p:tavLst>
                                    </p:anim>
                                    <p:anim calcmode="lin" valueType="num">
                                      <p:cBhvr>
                                        <p:cTn id="63" dur="266" tmFilter="0, 0; 0.125,0.2665; 0.25,0.4; 0.375,0.465; 0.5,0.5;  0.625,0.535; 0.75,0.6; 0.875,0.7335; 1,1">
                                          <p:stCondLst>
                                            <p:cond delay="1059"/>
                                          </p:stCondLst>
                                        </p:cTn>
                                        <p:tgtEl>
                                          <p:spTgt spid="2">
                                            <p:txEl>
                                              <p:pRg st="5" end="5"/>
                                            </p:txEl>
                                          </p:spTgt>
                                        </p:tgtEl>
                                        <p:attrNameLst>
                                          <p:attrName>ppt_y</p:attrName>
                                        </p:attrNameLst>
                                      </p:cBhvr>
                                      <p:tavLst>
                                        <p:tav tm="0" fmla="#ppt_y-sin(pi*$)/27">
                                          <p:val>
                                            <p:fltVal val="0"/>
                                          </p:val>
                                        </p:tav>
                                        <p:tav tm="100000">
                                          <p:val>
                                            <p:fltVal val="1"/>
                                          </p:val>
                                        </p:tav>
                                      </p:tavLst>
                                    </p:anim>
                                    <p:anim calcmode="lin" valueType="num">
                                      <p:cBhvr>
                                        <p:cTn id="64" dur="131" tmFilter="0, 0; 0.125,0.2665; 0.25,0.4; 0.375,0.465; 0.5,0.5;  0.625,0.535; 0.75,0.6; 0.875,0.7335; 1,1">
                                          <p:stCondLst>
                                            <p:cond delay="1325"/>
                                          </p:stCondLst>
                                        </p:cTn>
                                        <p:tgtEl>
                                          <p:spTgt spid="2">
                                            <p:txEl>
                                              <p:pRg st="5" end="5"/>
                                            </p:txEl>
                                          </p:spTgt>
                                        </p:tgtEl>
                                        <p:attrNameLst>
                                          <p:attrName>ppt_y</p:attrName>
                                        </p:attrNameLst>
                                      </p:cBhvr>
                                      <p:tavLst>
                                        <p:tav tm="0" fmla="#ppt_y-sin(pi*$)/81">
                                          <p:val>
                                            <p:fltVal val="0"/>
                                          </p:val>
                                        </p:tav>
                                        <p:tav tm="100000">
                                          <p:val>
                                            <p:fltVal val="1"/>
                                          </p:val>
                                        </p:tav>
                                      </p:tavLst>
                                    </p:anim>
                                    <p:animScale>
                                      <p:cBhvr>
                                        <p:cTn id="65" dur="21">
                                          <p:stCondLst>
                                            <p:cond delay="520"/>
                                          </p:stCondLst>
                                        </p:cTn>
                                        <p:tgtEl>
                                          <p:spTgt spid="2">
                                            <p:txEl>
                                              <p:pRg st="5" end="5"/>
                                            </p:txEl>
                                          </p:spTgt>
                                        </p:tgtEl>
                                      </p:cBhvr>
                                      <p:to x="100000" y="60000"/>
                                    </p:animScale>
                                    <p:animScale>
                                      <p:cBhvr>
                                        <p:cTn id="66" dur="133" decel="50000">
                                          <p:stCondLst>
                                            <p:cond delay="541"/>
                                          </p:stCondLst>
                                        </p:cTn>
                                        <p:tgtEl>
                                          <p:spTgt spid="2">
                                            <p:txEl>
                                              <p:pRg st="5" end="5"/>
                                            </p:txEl>
                                          </p:spTgt>
                                        </p:tgtEl>
                                      </p:cBhvr>
                                      <p:to x="100000" y="100000"/>
                                    </p:animScale>
                                    <p:animScale>
                                      <p:cBhvr>
                                        <p:cTn id="67" dur="21">
                                          <p:stCondLst>
                                            <p:cond delay="1050"/>
                                          </p:stCondLst>
                                        </p:cTn>
                                        <p:tgtEl>
                                          <p:spTgt spid="2">
                                            <p:txEl>
                                              <p:pRg st="5" end="5"/>
                                            </p:txEl>
                                          </p:spTgt>
                                        </p:tgtEl>
                                      </p:cBhvr>
                                      <p:to x="100000" y="80000"/>
                                    </p:animScale>
                                    <p:animScale>
                                      <p:cBhvr>
                                        <p:cTn id="68" dur="133" decel="50000">
                                          <p:stCondLst>
                                            <p:cond delay="1070"/>
                                          </p:stCondLst>
                                        </p:cTn>
                                        <p:tgtEl>
                                          <p:spTgt spid="2">
                                            <p:txEl>
                                              <p:pRg st="5" end="5"/>
                                            </p:txEl>
                                          </p:spTgt>
                                        </p:tgtEl>
                                      </p:cBhvr>
                                      <p:to x="100000" y="100000"/>
                                    </p:animScale>
                                    <p:animScale>
                                      <p:cBhvr>
                                        <p:cTn id="69" dur="21">
                                          <p:stCondLst>
                                            <p:cond delay="1314"/>
                                          </p:stCondLst>
                                        </p:cTn>
                                        <p:tgtEl>
                                          <p:spTgt spid="2">
                                            <p:txEl>
                                              <p:pRg st="5" end="5"/>
                                            </p:txEl>
                                          </p:spTgt>
                                        </p:tgtEl>
                                      </p:cBhvr>
                                      <p:to x="100000" y="90000"/>
                                    </p:animScale>
                                    <p:animScale>
                                      <p:cBhvr>
                                        <p:cTn id="70" dur="133" decel="50000">
                                          <p:stCondLst>
                                            <p:cond delay="1334"/>
                                          </p:stCondLst>
                                        </p:cTn>
                                        <p:tgtEl>
                                          <p:spTgt spid="2">
                                            <p:txEl>
                                              <p:pRg st="5" end="5"/>
                                            </p:txEl>
                                          </p:spTgt>
                                        </p:tgtEl>
                                      </p:cBhvr>
                                      <p:to x="100000" y="100000"/>
                                    </p:animScale>
                                    <p:animScale>
                                      <p:cBhvr>
                                        <p:cTn id="71" dur="21">
                                          <p:stCondLst>
                                            <p:cond delay="1446"/>
                                          </p:stCondLst>
                                        </p:cTn>
                                        <p:tgtEl>
                                          <p:spTgt spid="2">
                                            <p:txEl>
                                              <p:pRg st="5" end="5"/>
                                            </p:txEl>
                                          </p:spTgt>
                                        </p:tgtEl>
                                      </p:cBhvr>
                                      <p:to x="100000" y="95000"/>
                                    </p:animScale>
                                    <p:animScale>
                                      <p:cBhvr>
                                        <p:cTn id="72" dur="133" decel="50000">
                                          <p:stCondLst>
                                            <p:cond delay="1467"/>
                                          </p:stCondLst>
                                        </p:cTn>
                                        <p:tgtEl>
                                          <p:spTgt spid="2">
                                            <p:txEl>
                                              <p:pRg st="5" end="5"/>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roplet">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A633B6A3-9E7F-4C10-9C98-2517A3134361}"/>
    </a:ext>
  </a:extLst>
</a:theme>
</file>

<file path=docProps/app.xml><?xml version="1.0" encoding="utf-8"?>
<Properties xmlns="http://schemas.openxmlformats.org/officeDocument/2006/extended-properties" xmlns:vt="http://schemas.openxmlformats.org/officeDocument/2006/docPropsVTypes">
  <Template>Droplet</Template>
  <TotalTime>233</TotalTime>
  <Words>1219</Words>
  <Application>Microsoft Office PowerPoint</Application>
  <PresentationFormat>Widescreen</PresentationFormat>
  <Paragraphs>86</Paragraphs>
  <Slides>19</Slides>
  <Notes>0</Notes>
  <HiddenSlides>0</HiddenSlides>
  <MMClips>0</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19</vt:i4>
      </vt:variant>
    </vt:vector>
  </HeadingPairs>
  <TitlesOfParts>
    <vt:vector size="36" baseType="lpstr">
      <vt:lpstr>2  Titr</vt:lpstr>
      <vt:lpstr>Arial</vt:lpstr>
      <vt:lpstr>B Jadid</vt:lpstr>
      <vt:lpstr>B Kaj</vt:lpstr>
      <vt:lpstr>B Nazanin</vt:lpstr>
      <vt:lpstr>B Nikoo</vt:lpstr>
      <vt:lpstr>B Shiraz</vt:lpstr>
      <vt:lpstr>B Tabassom</vt:lpstr>
      <vt:lpstr>B Titr</vt:lpstr>
      <vt:lpstr>Calibri</vt:lpstr>
      <vt:lpstr>inherit</vt:lpstr>
      <vt:lpstr>MRT_Tail Mediom</vt:lpstr>
      <vt:lpstr>Symbol</vt:lpstr>
      <vt:lpstr>Times New Roman</vt:lpstr>
      <vt:lpstr>Tw Cen MT</vt:lpstr>
      <vt:lpstr>Wingdings</vt:lpstr>
      <vt:lpstr>Droplet</vt:lpstr>
      <vt:lpstr>دانشگاه علوم پزشکی و خدمات بهداشتی درمانی استان سمنان </vt:lpstr>
      <vt:lpstr>بسم‌الله‌الرحمن‌الرحیم  آشنایی با ‌قوانین تعزیرات حکومتی اموربهداشتی و درمانی مصوبه مجمع تشخیص مصلحت نظام</vt:lpstr>
      <vt:lpstr>پیشینه: ‌قانون تعزیرات حکومتی اموربهداشتی و درمانی مصوبه مجمع تشخیص مصلحت نظام موضوع "‌تعزیرات حکومتی امور بهداشتی و درمانی" در جلسه مورخ 1367/12/23 مجمع تشخیص مصلحت نظام مورد بحث و بررسی قرار‌گرفت و این"‌قانون  در4 فصل و44 ماده به تصویب رسید که فصل اول آن شامل 8ماده مربوط به خدمات تشخیصی و درمانی ، فصل دوم  آن شامل 27 ماده مربوط به تعزیرات توزیع وفروش دارو وشیرخشک وملزومات پزشکی ،دندانپزشکی وآزمایشگاهی ،فصل سوم شامل 10ماده:تعزیرات تولید ،توزیع ،فروش مواد خوردنی و آشامیدنی ،آرایشی وبهداشتی وفصل چهارم مشمول سایر مقررات میباشد.  </vt:lpstr>
      <vt:lpstr>کمیسیون ماده 11:  امور کارشناسی پرونده های مطروحه و مکاتبه با مراکزومراجع ذیربط و برگزاری جلسات کمیسیون توسط اداره نظارت بر درمان دانشگاه انجام میشود.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Moorche 30 DVDs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دانشگاه علوم پزشکی وخدمات بهداشتی درمانی کرمانشاه</dc:title>
  <dc:creator>MRT www.Win2Farsi.com</dc:creator>
  <cp:lastModifiedBy>جمیله سالار</cp:lastModifiedBy>
  <cp:revision>104</cp:revision>
  <dcterms:created xsi:type="dcterms:W3CDTF">2019-08-31T07:04:19Z</dcterms:created>
  <dcterms:modified xsi:type="dcterms:W3CDTF">2023-06-26T09:29:31Z</dcterms:modified>
</cp:coreProperties>
</file>